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7"/>
  </p:notesMasterIdLst>
  <p:sldIdLst>
    <p:sldId id="256" r:id="rId2"/>
    <p:sldId id="268" r:id="rId3"/>
    <p:sldId id="270" r:id="rId4"/>
    <p:sldId id="285" r:id="rId5"/>
    <p:sldId id="281" r:id="rId6"/>
    <p:sldId id="282" r:id="rId7"/>
    <p:sldId id="283" r:id="rId8"/>
    <p:sldId id="271" r:id="rId9"/>
    <p:sldId id="276" r:id="rId10"/>
    <p:sldId id="277" r:id="rId11"/>
    <p:sldId id="278" r:id="rId12"/>
    <p:sldId id="273" r:id="rId13"/>
    <p:sldId id="284" r:id="rId14"/>
    <p:sldId id="275" r:id="rId15"/>
    <p:sldId id="274" r:id="rId1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0F976-6695-4325-A538-9D33CFEC186E}" type="doc">
      <dgm:prSet loTypeId="urn:microsoft.com/office/officeart/2005/8/layout/StepDownProcess" loCatId="process" qsTypeId="urn:microsoft.com/office/officeart/2005/8/quickstyle/simple2" qsCatId="simple" csTypeId="urn:microsoft.com/office/officeart/2005/8/colors/accent1_2" csCatId="accent1" phldr="1"/>
      <dgm:spPr/>
    </dgm:pt>
    <dgm:pt modelId="{EA56AE4C-72D8-4EF2-8ED4-20E9E4ECF520}">
      <dgm:prSet phldrT="[Текст]"/>
      <dgm:spPr/>
      <dgm:t>
        <a:bodyPr/>
        <a:lstStyle/>
        <a:p>
          <a:r>
            <a:rPr lang="kk-KZ" dirty="0" smtClean="0"/>
            <a:t>Не? </a:t>
          </a:r>
          <a:endParaRPr lang="ru-RU" dirty="0"/>
        </a:p>
      </dgm:t>
    </dgm:pt>
    <dgm:pt modelId="{07EC2B5C-0467-4540-9CA3-44F8BA66C1E0}" type="parTrans" cxnId="{787BFEF3-75C8-4014-9993-AE8F61C028BD}">
      <dgm:prSet/>
      <dgm:spPr/>
      <dgm:t>
        <a:bodyPr/>
        <a:lstStyle/>
        <a:p>
          <a:endParaRPr lang="ru-RU"/>
        </a:p>
      </dgm:t>
    </dgm:pt>
    <dgm:pt modelId="{47F8FA4F-F5F7-481E-92A6-3CA15D5AAE33}" type="sibTrans" cxnId="{787BFEF3-75C8-4014-9993-AE8F61C028BD}">
      <dgm:prSet/>
      <dgm:spPr/>
      <dgm:t>
        <a:bodyPr/>
        <a:lstStyle/>
        <a:p>
          <a:endParaRPr lang="ru-RU"/>
        </a:p>
      </dgm:t>
    </dgm:pt>
    <dgm:pt modelId="{CDF539B4-79DC-47CF-8F62-B1F4620836B1}">
      <dgm:prSet phldrT="[Текст]"/>
      <dgm:spPr/>
      <dgm:t>
        <a:bodyPr/>
        <a:lstStyle/>
        <a:p>
          <a:r>
            <a:rPr lang="kk-KZ" dirty="0" smtClean="0"/>
            <a:t>Неге?</a:t>
          </a:r>
          <a:endParaRPr lang="ru-RU" dirty="0"/>
        </a:p>
      </dgm:t>
    </dgm:pt>
    <dgm:pt modelId="{1D5668CC-5B45-4062-B1EE-F71510CE6F2A}" type="parTrans" cxnId="{7F446B05-C6B3-4C99-8621-D02E16D15583}">
      <dgm:prSet/>
      <dgm:spPr/>
      <dgm:t>
        <a:bodyPr/>
        <a:lstStyle/>
        <a:p>
          <a:endParaRPr lang="ru-RU"/>
        </a:p>
      </dgm:t>
    </dgm:pt>
    <dgm:pt modelId="{6637CAAD-6E9D-4A41-A074-5CAF33D42ABC}" type="sibTrans" cxnId="{7F446B05-C6B3-4C99-8621-D02E16D15583}">
      <dgm:prSet/>
      <dgm:spPr/>
      <dgm:t>
        <a:bodyPr/>
        <a:lstStyle/>
        <a:p>
          <a:endParaRPr lang="ru-RU"/>
        </a:p>
      </dgm:t>
    </dgm:pt>
    <dgm:pt modelId="{8E852EAD-3203-44A8-8767-5ADB0A8CA441}">
      <dgm:prSet phldrT="[Текст]"/>
      <dgm:spPr/>
      <dgm:t>
        <a:bodyPr/>
        <a:lstStyle/>
        <a:p>
          <a:r>
            <a:rPr lang="kk-KZ" dirty="0" smtClean="0"/>
            <a:t>Қалай?</a:t>
          </a:r>
          <a:endParaRPr lang="ru-RU" dirty="0"/>
        </a:p>
      </dgm:t>
    </dgm:pt>
    <dgm:pt modelId="{E3FD7AF7-96DE-4305-A758-1B62B35D55F1}" type="parTrans" cxnId="{1A905F4D-8EBC-412F-B75A-D038C9028650}">
      <dgm:prSet/>
      <dgm:spPr/>
      <dgm:t>
        <a:bodyPr/>
        <a:lstStyle/>
        <a:p>
          <a:endParaRPr lang="ru-RU"/>
        </a:p>
      </dgm:t>
    </dgm:pt>
    <dgm:pt modelId="{D361D4E0-8221-4B99-90D7-BA1BF72E4C27}" type="sibTrans" cxnId="{1A905F4D-8EBC-412F-B75A-D038C9028650}">
      <dgm:prSet/>
      <dgm:spPr/>
      <dgm:t>
        <a:bodyPr/>
        <a:lstStyle/>
        <a:p>
          <a:endParaRPr lang="ru-RU"/>
        </a:p>
      </dgm:t>
    </dgm:pt>
    <dgm:pt modelId="{54B72A42-64AA-4B68-A3E3-8095E18BE2D0}" type="pres">
      <dgm:prSet presAssocID="{44C0F976-6695-4325-A538-9D33CFEC186E}" presName="rootnode" presStyleCnt="0">
        <dgm:presLayoutVars>
          <dgm:chMax/>
          <dgm:chPref/>
          <dgm:dir/>
          <dgm:animLvl val="lvl"/>
        </dgm:presLayoutVars>
      </dgm:prSet>
      <dgm:spPr/>
    </dgm:pt>
    <dgm:pt modelId="{676991AF-F71C-4E6F-894B-EA1655BFE84F}" type="pres">
      <dgm:prSet presAssocID="{EA56AE4C-72D8-4EF2-8ED4-20E9E4ECF520}" presName="composite" presStyleCnt="0"/>
      <dgm:spPr/>
    </dgm:pt>
    <dgm:pt modelId="{7B9DFC82-A8C2-49FF-A0F6-9105560EE7AB}" type="pres">
      <dgm:prSet presAssocID="{EA56AE4C-72D8-4EF2-8ED4-20E9E4ECF520}" presName="bentUpArrow1" presStyleLbl="alignImgPlace1" presStyleIdx="0" presStyleCnt="2"/>
      <dgm:spPr/>
    </dgm:pt>
    <dgm:pt modelId="{E422D678-431D-452B-9D43-6061E4607517}" type="pres">
      <dgm:prSet presAssocID="{EA56AE4C-72D8-4EF2-8ED4-20E9E4ECF520}" presName="ParentText" presStyleLbl="node1" presStyleIdx="0" presStyleCnt="3">
        <dgm:presLayoutVars>
          <dgm:chMax val="1"/>
          <dgm:chPref val="1"/>
          <dgm:bulletEnabled val="1"/>
        </dgm:presLayoutVars>
      </dgm:prSet>
      <dgm:spPr/>
      <dgm:t>
        <a:bodyPr/>
        <a:lstStyle/>
        <a:p>
          <a:endParaRPr lang="ru-RU"/>
        </a:p>
      </dgm:t>
    </dgm:pt>
    <dgm:pt modelId="{9374C103-E662-4B7C-B494-3FF5B3EB83DB}" type="pres">
      <dgm:prSet presAssocID="{EA56AE4C-72D8-4EF2-8ED4-20E9E4ECF520}" presName="ChildText" presStyleLbl="revTx" presStyleIdx="0" presStyleCnt="2">
        <dgm:presLayoutVars>
          <dgm:chMax val="0"/>
          <dgm:chPref val="0"/>
          <dgm:bulletEnabled val="1"/>
        </dgm:presLayoutVars>
      </dgm:prSet>
      <dgm:spPr/>
    </dgm:pt>
    <dgm:pt modelId="{03BB5C11-4569-4D47-9DC6-0EAB478FD7A8}" type="pres">
      <dgm:prSet presAssocID="{47F8FA4F-F5F7-481E-92A6-3CA15D5AAE33}" presName="sibTrans" presStyleCnt="0"/>
      <dgm:spPr/>
    </dgm:pt>
    <dgm:pt modelId="{707678A8-D59C-42C0-831A-547769569E27}" type="pres">
      <dgm:prSet presAssocID="{CDF539B4-79DC-47CF-8F62-B1F4620836B1}" presName="composite" presStyleCnt="0"/>
      <dgm:spPr/>
    </dgm:pt>
    <dgm:pt modelId="{FFE48510-0C37-4A2F-84C8-38BFD5CDDCE6}" type="pres">
      <dgm:prSet presAssocID="{CDF539B4-79DC-47CF-8F62-B1F4620836B1}" presName="bentUpArrow1" presStyleLbl="alignImgPlace1" presStyleIdx="1" presStyleCnt="2"/>
      <dgm:spPr/>
    </dgm:pt>
    <dgm:pt modelId="{445DFA7F-7BC9-4F0E-8BD6-97FCA5D27A6D}" type="pres">
      <dgm:prSet presAssocID="{CDF539B4-79DC-47CF-8F62-B1F4620836B1}" presName="ParentText" presStyleLbl="node1" presStyleIdx="1" presStyleCnt="3">
        <dgm:presLayoutVars>
          <dgm:chMax val="1"/>
          <dgm:chPref val="1"/>
          <dgm:bulletEnabled val="1"/>
        </dgm:presLayoutVars>
      </dgm:prSet>
      <dgm:spPr/>
      <dgm:t>
        <a:bodyPr/>
        <a:lstStyle/>
        <a:p>
          <a:endParaRPr lang="ru-RU"/>
        </a:p>
      </dgm:t>
    </dgm:pt>
    <dgm:pt modelId="{43FCB1C7-ADAC-4231-B1CA-4D8CDDF611CA}" type="pres">
      <dgm:prSet presAssocID="{CDF539B4-79DC-47CF-8F62-B1F4620836B1}" presName="ChildText" presStyleLbl="revTx" presStyleIdx="1" presStyleCnt="2">
        <dgm:presLayoutVars>
          <dgm:chMax val="0"/>
          <dgm:chPref val="0"/>
          <dgm:bulletEnabled val="1"/>
        </dgm:presLayoutVars>
      </dgm:prSet>
      <dgm:spPr/>
    </dgm:pt>
    <dgm:pt modelId="{6FE7CFF7-5069-402E-87B4-8C5238F130EC}" type="pres">
      <dgm:prSet presAssocID="{6637CAAD-6E9D-4A41-A074-5CAF33D42ABC}" presName="sibTrans" presStyleCnt="0"/>
      <dgm:spPr/>
    </dgm:pt>
    <dgm:pt modelId="{9B368657-5011-43AA-8B4E-74B72BA39A4D}" type="pres">
      <dgm:prSet presAssocID="{8E852EAD-3203-44A8-8767-5ADB0A8CA441}" presName="composite" presStyleCnt="0"/>
      <dgm:spPr/>
    </dgm:pt>
    <dgm:pt modelId="{CC7421E2-D115-4EF4-A158-00F1B8DDAAD7}" type="pres">
      <dgm:prSet presAssocID="{8E852EAD-3203-44A8-8767-5ADB0A8CA441}" presName="ParentText" presStyleLbl="node1" presStyleIdx="2" presStyleCnt="3">
        <dgm:presLayoutVars>
          <dgm:chMax val="1"/>
          <dgm:chPref val="1"/>
          <dgm:bulletEnabled val="1"/>
        </dgm:presLayoutVars>
      </dgm:prSet>
      <dgm:spPr/>
      <dgm:t>
        <a:bodyPr/>
        <a:lstStyle/>
        <a:p>
          <a:endParaRPr lang="ru-RU"/>
        </a:p>
      </dgm:t>
    </dgm:pt>
  </dgm:ptLst>
  <dgm:cxnLst>
    <dgm:cxn modelId="{7CF81C44-2BDA-4506-B4EE-AC54B1248997}" type="presOf" srcId="{CDF539B4-79DC-47CF-8F62-B1F4620836B1}" destId="{445DFA7F-7BC9-4F0E-8BD6-97FCA5D27A6D}" srcOrd="0" destOrd="0" presId="urn:microsoft.com/office/officeart/2005/8/layout/StepDownProcess"/>
    <dgm:cxn modelId="{CF1554CD-0390-49C4-A41B-4C88B3C7DAA4}" type="presOf" srcId="{8E852EAD-3203-44A8-8767-5ADB0A8CA441}" destId="{CC7421E2-D115-4EF4-A158-00F1B8DDAAD7}" srcOrd="0" destOrd="0" presId="urn:microsoft.com/office/officeart/2005/8/layout/StepDownProcess"/>
    <dgm:cxn modelId="{797FDB94-AAFA-45F8-A9C0-0BE93A05EFA8}" type="presOf" srcId="{44C0F976-6695-4325-A538-9D33CFEC186E}" destId="{54B72A42-64AA-4B68-A3E3-8095E18BE2D0}" srcOrd="0" destOrd="0" presId="urn:microsoft.com/office/officeart/2005/8/layout/StepDownProcess"/>
    <dgm:cxn modelId="{7F446B05-C6B3-4C99-8621-D02E16D15583}" srcId="{44C0F976-6695-4325-A538-9D33CFEC186E}" destId="{CDF539B4-79DC-47CF-8F62-B1F4620836B1}" srcOrd="1" destOrd="0" parTransId="{1D5668CC-5B45-4062-B1EE-F71510CE6F2A}" sibTransId="{6637CAAD-6E9D-4A41-A074-5CAF33D42ABC}"/>
    <dgm:cxn modelId="{1A905F4D-8EBC-412F-B75A-D038C9028650}" srcId="{44C0F976-6695-4325-A538-9D33CFEC186E}" destId="{8E852EAD-3203-44A8-8767-5ADB0A8CA441}" srcOrd="2" destOrd="0" parTransId="{E3FD7AF7-96DE-4305-A758-1B62B35D55F1}" sibTransId="{D361D4E0-8221-4B99-90D7-BA1BF72E4C27}"/>
    <dgm:cxn modelId="{D4B7AA0C-1CF1-4E87-92EE-91BAEC6677F2}" type="presOf" srcId="{EA56AE4C-72D8-4EF2-8ED4-20E9E4ECF520}" destId="{E422D678-431D-452B-9D43-6061E4607517}" srcOrd="0" destOrd="0" presId="urn:microsoft.com/office/officeart/2005/8/layout/StepDownProcess"/>
    <dgm:cxn modelId="{787BFEF3-75C8-4014-9993-AE8F61C028BD}" srcId="{44C0F976-6695-4325-A538-9D33CFEC186E}" destId="{EA56AE4C-72D8-4EF2-8ED4-20E9E4ECF520}" srcOrd="0" destOrd="0" parTransId="{07EC2B5C-0467-4540-9CA3-44F8BA66C1E0}" sibTransId="{47F8FA4F-F5F7-481E-92A6-3CA15D5AAE33}"/>
    <dgm:cxn modelId="{CF120C76-3622-4F9C-9FCD-D77BF457EE07}" type="presParOf" srcId="{54B72A42-64AA-4B68-A3E3-8095E18BE2D0}" destId="{676991AF-F71C-4E6F-894B-EA1655BFE84F}" srcOrd="0" destOrd="0" presId="urn:microsoft.com/office/officeart/2005/8/layout/StepDownProcess"/>
    <dgm:cxn modelId="{9F272CA3-C3B1-4D6E-BA93-FDAFC4DA1769}" type="presParOf" srcId="{676991AF-F71C-4E6F-894B-EA1655BFE84F}" destId="{7B9DFC82-A8C2-49FF-A0F6-9105560EE7AB}" srcOrd="0" destOrd="0" presId="urn:microsoft.com/office/officeart/2005/8/layout/StepDownProcess"/>
    <dgm:cxn modelId="{5C61AB5E-DECD-4BD7-B42E-ED24882B4A9B}" type="presParOf" srcId="{676991AF-F71C-4E6F-894B-EA1655BFE84F}" destId="{E422D678-431D-452B-9D43-6061E4607517}" srcOrd="1" destOrd="0" presId="urn:microsoft.com/office/officeart/2005/8/layout/StepDownProcess"/>
    <dgm:cxn modelId="{5B3B3A6C-FA01-42CF-918C-871F7AA91C02}" type="presParOf" srcId="{676991AF-F71C-4E6F-894B-EA1655BFE84F}" destId="{9374C103-E662-4B7C-B494-3FF5B3EB83DB}" srcOrd="2" destOrd="0" presId="urn:microsoft.com/office/officeart/2005/8/layout/StepDownProcess"/>
    <dgm:cxn modelId="{2668FC6E-2D1B-4AE9-B0D2-B88BF12D3EAA}" type="presParOf" srcId="{54B72A42-64AA-4B68-A3E3-8095E18BE2D0}" destId="{03BB5C11-4569-4D47-9DC6-0EAB478FD7A8}" srcOrd="1" destOrd="0" presId="urn:microsoft.com/office/officeart/2005/8/layout/StepDownProcess"/>
    <dgm:cxn modelId="{1FCA0B19-A99D-4D19-A9B1-C3B3E1BE65CF}" type="presParOf" srcId="{54B72A42-64AA-4B68-A3E3-8095E18BE2D0}" destId="{707678A8-D59C-42C0-831A-547769569E27}" srcOrd="2" destOrd="0" presId="urn:microsoft.com/office/officeart/2005/8/layout/StepDownProcess"/>
    <dgm:cxn modelId="{EF8EB4B4-4F58-4176-AF51-829E2B53568B}" type="presParOf" srcId="{707678A8-D59C-42C0-831A-547769569E27}" destId="{FFE48510-0C37-4A2F-84C8-38BFD5CDDCE6}" srcOrd="0" destOrd="0" presId="urn:microsoft.com/office/officeart/2005/8/layout/StepDownProcess"/>
    <dgm:cxn modelId="{43BDC3E4-BC89-4172-BFFD-F58E018A827A}" type="presParOf" srcId="{707678A8-D59C-42C0-831A-547769569E27}" destId="{445DFA7F-7BC9-4F0E-8BD6-97FCA5D27A6D}" srcOrd="1" destOrd="0" presId="urn:microsoft.com/office/officeart/2005/8/layout/StepDownProcess"/>
    <dgm:cxn modelId="{FC7C11A1-8982-406E-A914-4B84679878F9}" type="presParOf" srcId="{707678A8-D59C-42C0-831A-547769569E27}" destId="{43FCB1C7-ADAC-4231-B1CA-4D8CDDF611CA}" srcOrd="2" destOrd="0" presId="urn:microsoft.com/office/officeart/2005/8/layout/StepDownProcess"/>
    <dgm:cxn modelId="{986F3D91-91BE-4641-8A51-E23BC7A0AAC4}" type="presParOf" srcId="{54B72A42-64AA-4B68-A3E3-8095E18BE2D0}" destId="{6FE7CFF7-5069-402E-87B4-8C5238F130EC}" srcOrd="3" destOrd="0" presId="urn:microsoft.com/office/officeart/2005/8/layout/StepDownProcess"/>
    <dgm:cxn modelId="{618B3A45-7C7A-4977-A574-B9921729E9FC}" type="presParOf" srcId="{54B72A42-64AA-4B68-A3E3-8095E18BE2D0}" destId="{9B368657-5011-43AA-8B4E-74B72BA39A4D}" srcOrd="4" destOrd="0" presId="urn:microsoft.com/office/officeart/2005/8/layout/StepDownProcess"/>
    <dgm:cxn modelId="{C9DF17F3-044A-4B13-9CA7-816C18E923B6}" type="presParOf" srcId="{9B368657-5011-43AA-8B4E-74B72BA39A4D}" destId="{CC7421E2-D115-4EF4-A158-00F1B8DDAAD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DFC82-A8C2-49FF-A0F6-9105560EE7AB}">
      <dsp:nvSpPr>
        <dsp:cNvPr id="0" name=""/>
        <dsp:cNvSpPr/>
      </dsp:nvSpPr>
      <dsp:spPr>
        <a:xfrm rot="5400000">
          <a:off x="1198689" y="1671602"/>
          <a:ext cx="1478387" cy="1683092"/>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422D678-431D-452B-9D43-6061E4607517}">
      <dsp:nvSpPr>
        <dsp:cNvPr id="0" name=""/>
        <dsp:cNvSpPr/>
      </dsp:nvSpPr>
      <dsp:spPr>
        <a:xfrm>
          <a:off x="807006" y="32779"/>
          <a:ext cx="2488734" cy="1742033"/>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kk-KZ" sz="4700" kern="1200" dirty="0" smtClean="0"/>
            <a:t>Не? </a:t>
          </a:r>
          <a:endParaRPr lang="ru-RU" sz="4700" kern="1200" dirty="0"/>
        </a:p>
      </dsp:txBody>
      <dsp:txXfrm>
        <a:off x="892060" y="117833"/>
        <a:ext cx="2318626" cy="1571925"/>
      </dsp:txXfrm>
    </dsp:sp>
    <dsp:sp modelId="{9374C103-E662-4B7C-B494-3FF5B3EB83DB}">
      <dsp:nvSpPr>
        <dsp:cNvPr id="0" name=""/>
        <dsp:cNvSpPr/>
      </dsp:nvSpPr>
      <dsp:spPr>
        <a:xfrm>
          <a:off x="3295741" y="198922"/>
          <a:ext cx="1810068" cy="1407988"/>
        </a:xfrm>
        <a:prstGeom prst="rect">
          <a:avLst/>
        </a:prstGeom>
        <a:noFill/>
        <a:ln>
          <a:noFill/>
        </a:ln>
        <a:effectLst/>
      </dsp:spPr>
      <dsp:style>
        <a:lnRef idx="0">
          <a:scrgbClr r="0" g="0" b="0"/>
        </a:lnRef>
        <a:fillRef idx="0">
          <a:scrgbClr r="0" g="0" b="0"/>
        </a:fillRef>
        <a:effectRef idx="0">
          <a:scrgbClr r="0" g="0" b="0"/>
        </a:effectRef>
        <a:fontRef idx="minor"/>
      </dsp:style>
    </dsp:sp>
    <dsp:sp modelId="{FFE48510-0C37-4A2F-84C8-38BFD5CDDCE6}">
      <dsp:nvSpPr>
        <dsp:cNvPr id="0" name=""/>
        <dsp:cNvSpPr/>
      </dsp:nvSpPr>
      <dsp:spPr>
        <a:xfrm rot="5400000">
          <a:off x="3262115" y="3628480"/>
          <a:ext cx="1478387" cy="1683092"/>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45DFA7F-7BC9-4F0E-8BD6-97FCA5D27A6D}">
      <dsp:nvSpPr>
        <dsp:cNvPr id="0" name=""/>
        <dsp:cNvSpPr/>
      </dsp:nvSpPr>
      <dsp:spPr>
        <a:xfrm>
          <a:off x="2870432" y="1989658"/>
          <a:ext cx="2488734" cy="1742033"/>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kk-KZ" sz="4700" kern="1200" dirty="0" smtClean="0"/>
            <a:t>Неге?</a:t>
          </a:r>
          <a:endParaRPr lang="ru-RU" sz="4700" kern="1200" dirty="0"/>
        </a:p>
      </dsp:txBody>
      <dsp:txXfrm>
        <a:off x="2955486" y="2074712"/>
        <a:ext cx="2318626" cy="1571925"/>
      </dsp:txXfrm>
    </dsp:sp>
    <dsp:sp modelId="{43FCB1C7-ADAC-4231-B1CA-4D8CDDF611CA}">
      <dsp:nvSpPr>
        <dsp:cNvPr id="0" name=""/>
        <dsp:cNvSpPr/>
      </dsp:nvSpPr>
      <dsp:spPr>
        <a:xfrm>
          <a:off x="5359167" y="2155800"/>
          <a:ext cx="1810068" cy="1407988"/>
        </a:xfrm>
        <a:prstGeom prst="rect">
          <a:avLst/>
        </a:prstGeom>
        <a:noFill/>
        <a:ln>
          <a:noFill/>
        </a:ln>
        <a:effectLst/>
      </dsp:spPr>
      <dsp:style>
        <a:lnRef idx="0">
          <a:scrgbClr r="0" g="0" b="0"/>
        </a:lnRef>
        <a:fillRef idx="0">
          <a:scrgbClr r="0" g="0" b="0"/>
        </a:fillRef>
        <a:effectRef idx="0">
          <a:scrgbClr r="0" g="0" b="0"/>
        </a:effectRef>
        <a:fontRef idx="minor"/>
      </dsp:style>
    </dsp:sp>
    <dsp:sp modelId="{CC7421E2-D115-4EF4-A158-00F1B8DDAAD7}">
      <dsp:nvSpPr>
        <dsp:cNvPr id="0" name=""/>
        <dsp:cNvSpPr/>
      </dsp:nvSpPr>
      <dsp:spPr>
        <a:xfrm>
          <a:off x="4933858" y="3946536"/>
          <a:ext cx="2488734" cy="1742033"/>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kk-KZ" sz="4700" kern="1200" dirty="0" smtClean="0"/>
            <a:t>Қалай?</a:t>
          </a:r>
          <a:endParaRPr lang="ru-RU" sz="4700" kern="1200" dirty="0"/>
        </a:p>
      </dsp:txBody>
      <dsp:txXfrm>
        <a:off x="5018912" y="4031590"/>
        <a:ext cx="2318626" cy="157192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28E58C5-B2A7-4C45-A131-6DB3B40C347C}" type="datetimeFigureOut">
              <a:rPr lang="ru-RU" smtClean="0"/>
              <a:t>20.04.2020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7381480-4086-49D2-908B-5F24364FFAFA}" type="slidenum">
              <a:rPr lang="ru-RU" smtClean="0"/>
              <a:t>‹#›</a:t>
            </a:fld>
            <a:endParaRPr lang="ru-RU"/>
          </a:p>
        </p:txBody>
      </p:sp>
    </p:spTree>
    <p:extLst>
      <p:ext uri="{BB962C8B-B14F-4D97-AF65-F5344CB8AC3E}">
        <p14:creationId xmlns:p14="http://schemas.microsoft.com/office/powerpoint/2010/main" val="375589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81480-4086-49D2-908B-5F24364FFAFA}" type="slidenum">
              <a:rPr lang="ru-RU" smtClean="0"/>
              <a:t>1</a:t>
            </a:fld>
            <a:endParaRPr lang="ru-RU"/>
          </a:p>
        </p:txBody>
      </p:sp>
    </p:spTree>
    <p:extLst>
      <p:ext uri="{BB962C8B-B14F-4D97-AF65-F5344CB8AC3E}">
        <p14:creationId xmlns:p14="http://schemas.microsoft.com/office/powerpoint/2010/main" val="7025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381480-4086-49D2-908B-5F24364FFAFA}" type="slidenum">
              <a:rPr lang="ru-RU" smtClean="0"/>
              <a:t>6</a:t>
            </a:fld>
            <a:endParaRPr lang="ru-RU"/>
          </a:p>
        </p:txBody>
      </p:sp>
    </p:spTree>
    <p:extLst>
      <p:ext uri="{BB962C8B-B14F-4D97-AF65-F5344CB8AC3E}">
        <p14:creationId xmlns:p14="http://schemas.microsoft.com/office/powerpoint/2010/main" val="27298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07199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16213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9144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1290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7007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97279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82097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662405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0856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66377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4605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12247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37140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7360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0960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0289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86305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4C71EC6-210F-42DE-9C53-41977AD35B3D}" type="datetimeFigureOut">
              <a:rPr lang="ru-RU" smtClean="0"/>
              <a:pPr/>
              <a:t>20.04.2020</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23903872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Desktop/&#1044;&#1086;&#1082;&#1091;&#1084;&#1077;&#1085;&#1090;%20Microsoft%20Word%20(2).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874689"/>
          </a:xfrm>
        </p:spPr>
        <p:txBody>
          <a:bodyPr>
            <a:noAutofit/>
          </a:bodyPr>
          <a:lstStyle/>
          <a:p>
            <a:r>
              <a:rPr lang="ru-RU" sz="3600" b="1" i="1" dirty="0" smtClean="0">
                <a:latin typeface="Times New Roman" pitchFamily="18" charset="0"/>
                <a:cs typeface="Times New Roman" pitchFamily="18" charset="0"/>
              </a:rPr>
              <a:t>«</a:t>
            </a:r>
            <a:r>
              <a:rPr lang="kk-KZ" sz="3600" b="1" i="1" dirty="0">
                <a:solidFill>
                  <a:srgbClr val="000000"/>
                </a:solidFill>
                <a:latin typeface="Times New Roman"/>
                <a:ea typeface="Times New Roman"/>
              </a:rPr>
              <a:t>Ағылшын тілі сабақтарында жекелеп және саралап оқыту  тәсілдерін енгізу</a:t>
            </a:r>
            <a:r>
              <a:rPr lang="kk-KZ" sz="3600" b="1" i="1" dirty="0" smtClean="0">
                <a:latin typeface="Times New Roman" pitchFamily="18" charset="0"/>
                <a:cs typeface="Times New Roman" pitchFamily="18" charset="0"/>
              </a:rPr>
              <a:t>»</a:t>
            </a:r>
            <a:endParaRPr lang="ru-RU" sz="36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7504" y="1890535"/>
            <a:ext cx="9036496" cy="5066857"/>
          </a:xfrm>
        </p:spPr>
        <p:txBody>
          <a:bodyPr>
            <a:noAutofit/>
          </a:bodyPr>
          <a:lstStyle/>
          <a:p>
            <a:pPr algn="l"/>
            <a:r>
              <a:rPr lang="kk-KZ" b="1" i="1" dirty="0" smtClean="0">
                <a:solidFill>
                  <a:srgbClr val="C00000"/>
                </a:solidFill>
                <a:latin typeface="Times New Roman" pitchFamily="18" charset="0"/>
                <a:cs typeface="Times New Roman" pitchFamily="18" charset="0"/>
              </a:rPr>
              <a:t>Мақсаты</a:t>
            </a:r>
            <a:r>
              <a:rPr lang="kk-KZ" b="1" dirty="0" smtClean="0">
                <a:solidFill>
                  <a:srgbClr val="C00000"/>
                </a:solidFill>
                <a:latin typeface="Times New Roman" pitchFamily="18" charset="0"/>
                <a:cs typeface="Times New Roman" pitchFamily="18" charset="0"/>
              </a:rPr>
              <a:t>:  </a:t>
            </a:r>
            <a:r>
              <a:rPr lang="kk-KZ" sz="2600" b="1" i="1" dirty="0">
                <a:solidFill>
                  <a:srgbClr val="002060"/>
                </a:solidFill>
                <a:latin typeface="Times New Roman" pitchFamily="18" charset="0"/>
                <a:cs typeface="Times New Roman" pitchFamily="18" charset="0"/>
              </a:rPr>
              <a:t>Әр  үйренушіні қабілетіне, өзіндік ерекшелігіне, мүмкіндігіне қарай топтастырып оқыту.  Оқытуды түрлі топтарына, білім деңгейлеріне, қабілеттіліктеріне,  өзіндік ерекшеліктеріне қарай бейімдеу, ыңғайлау, берілген тапсырманың саралануы. Тіл үйренушінің тіл үйренуге  деген ынтасын, қызығушылығын, деңгейлік тапсырмалар арқылы дарындылығын арттыру</a:t>
            </a:r>
            <a:endParaRPr lang="ru-RU" sz="2600" b="1" i="1" dirty="0">
              <a:solidFill>
                <a:srgbClr val="002060"/>
              </a:solidFill>
              <a:latin typeface="Times New Roman" pitchFamily="18" charset="0"/>
              <a:cs typeface="Times New Roman" pitchFamily="18" charset="0"/>
            </a:endParaRPr>
          </a:p>
          <a:p>
            <a:pPr algn="l"/>
            <a:endParaRPr lang="ru-RU"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375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332" y="188641"/>
            <a:ext cx="7773338" cy="1944960"/>
          </a:xfrm>
        </p:spPr>
        <p:txBody>
          <a:bodyPr>
            <a:normAutofit/>
          </a:bodyPr>
          <a:lstStyle/>
          <a:p>
            <a:r>
              <a:rPr lang="kk-KZ" sz="4000" b="1" i="1" dirty="0">
                <a:solidFill>
                  <a:srgbClr val="C00000"/>
                </a:solidFill>
                <a:latin typeface="Times New Roman" pitchFamily="18" charset="0"/>
                <a:cs typeface="Times New Roman" pitchFamily="18" charset="0"/>
              </a:rPr>
              <a:t>Жеке жұмыс</a:t>
            </a:r>
            <a:endParaRPr lang="ru-RU" sz="4000" b="1" i="1" dirty="0">
              <a:solidFill>
                <a:srgbClr val="C0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694184" y="1268760"/>
            <a:ext cx="7772870" cy="2952329"/>
          </a:xfrm>
        </p:spPr>
        <p:txBody>
          <a:bodyPr>
            <a:normAutofit fontScale="92500" lnSpcReduction="20000"/>
          </a:bodyPr>
          <a:lstStyle/>
          <a:p>
            <a:pPr marL="0" indent="0" algn="ctr">
              <a:buNone/>
            </a:pPr>
            <a:r>
              <a:rPr lang="kk-KZ" sz="4800" dirty="0" smtClean="0">
                <a:latin typeface="Times New Roman" pitchFamily="18" charset="0"/>
                <a:cs typeface="Times New Roman" pitchFamily="18" charset="0"/>
              </a:rPr>
              <a:t> </a:t>
            </a:r>
          </a:p>
          <a:p>
            <a:pPr marL="0" indent="0" algn="ctr">
              <a:buNone/>
            </a:pPr>
            <a:r>
              <a:rPr lang="kk-KZ" sz="4800" b="1" i="1" dirty="0" smtClean="0">
                <a:latin typeface="Times New Roman" pitchFamily="18" charset="0"/>
                <a:cs typeface="Times New Roman" pitchFamily="18" charset="0"/>
              </a:rPr>
              <a:t> «Саралап </a:t>
            </a:r>
            <a:r>
              <a:rPr lang="kk-KZ" sz="4800" b="1" i="1" dirty="0">
                <a:latin typeface="Times New Roman" pitchFamily="18" charset="0"/>
                <a:cs typeface="Times New Roman" pitchFamily="18" charset="0"/>
              </a:rPr>
              <a:t>оқыту әдісі» </a:t>
            </a:r>
            <a:r>
              <a:rPr lang="kk-KZ" sz="4800" b="1" i="1" dirty="0" smtClean="0">
                <a:latin typeface="Times New Roman" pitchFamily="18" charset="0"/>
                <a:cs typeface="Times New Roman" pitchFamily="18" charset="0"/>
              </a:rPr>
              <a:t>тақырыбында эссе жазу</a:t>
            </a:r>
            <a:endParaRPr lang="ru-RU" sz="4800" b="1" i="1" dirty="0">
              <a:latin typeface="Times New Roman" pitchFamily="18" charset="0"/>
              <a:cs typeface="Times New Roman" pitchFamily="18" charset="0"/>
            </a:endParaRPr>
          </a:p>
          <a:p>
            <a:pPr marL="0" indent="0">
              <a:buNone/>
            </a:pPr>
            <a:endParaRPr lang="ru-RU" sz="4800" dirty="0">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1403648" y="4077072"/>
            <a:ext cx="2619375" cy="1743075"/>
          </a:xfrm>
          <a:prstGeom prst="rect">
            <a:avLst/>
          </a:prstGeom>
        </p:spPr>
      </p:pic>
      <p:pic>
        <p:nvPicPr>
          <p:cNvPr id="5" name="Рисунок 4"/>
          <p:cNvPicPr>
            <a:picLocks noChangeAspect="1"/>
          </p:cNvPicPr>
          <p:nvPr/>
        </p:nvPicPr>
        <p:blipFill>
          <a:blip r:embed="rId3"/>
          <a:stretch>
            <a:fillRect/>
          </a:stretch>
        </p:blipFill>
        <p:spPr>
          <a:xfrm>
            <a:off x="5364088" y="4073287"/>
            <a:ext cx="2724150" cy="1676400"/>
          </a:xfrm>
          <a:prstGeom prst="rect">
            <a:avLst/>
          </a:prstGeom>
        </p:spPr>
      </p:pic>
    </p:spTree>
    <p:extLst>
      <p:ext uri="{BB962C8B-B14F-4D97-AF65-F5344CB8AC3E}">
        <p14:creationId xmlns:p14="http://schemas.microsoft.com/office/powerpoint/2010/main" val="260945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4400" b="1" i="1" dirty="0" smtClean="0">
                <a:solidFill>
                  <a:srgbClr val="C00000"/>
                </a:solidFill>
                <a:latin typeface="Times New Roman" pitchFamily="18" charset="0"/>
                <a:cs typeface="Times New Roman" pitchFamily="18" charset="0"/>
              </a:rPr>
              <a:t>Жұптық жұмыс</a:t>
            </a:r>
            <a:endParaRPr lang="ru-RU" sz="4400" b="1" i="1" dirty="0">
              <a:solidFill>
                <a:srgbClr val="C00000"/>
              </a:solidFill>
              <a:latin typeface="Times New Roman" pitchFamily="18" charset="0"/>
              <a:cs typeface="Times New Roman" pitchFamily="18" charset="0"/>
            </a:endParaRPr>
          </a:p>
        </p:txBody>
      </p:sp>
      <p:sp>
        <p:nvSpPr>
          <p:cNvPr id="4" name="Прямоугольник 3"/>
          <p:cNvSpPr/>
          <p:nvPr/>
        </p:nvSpPr>
        <p:spPr>
          <a:xfrm>
            <a:off x="378946" y="1844824"/>
            <a:ext cx="8748464" cy="2123658"/>
          </a:xfrm>
          <a:prstGeom prst="rect">
            <a:avLst/>
          </a:prstGeom>
        </p:spPr>
        <p:txBody>
          <a:bodyPr wrap="square">
            <a:spAutoFit/>
          </a:bodyPr>
          <a:lstStyle/>
          <a:p>
            <a:pPr algn="ctr"/>
            <a:r>
              <a:rPr lang="kk-KZ" sz="4400" b="1" i="1" dirty="0" smtClean="0">
                <a:latin typeface="Times New Roman" pitchFamily="18" charset="0"/>
                <a:cs typeface="Times New Roman" pitchFamily="18" charset="0"/>
              </a:rPr>
              <a:t>«Саралап </a:t>
            </a:r>
            <a:r>
              <a:rPr lang="kk-KZ" sz="4400" b="1" i="1" dirty="0">
                <a:latin typeface="Times New Roman" pitchFamily="18" charset="0"/>
                <a:cs typeface="Times New Roman" pitchFamily="18" charset="0"/>
              </a:rPr>
              <a:t>оқыту </a:t>
            </a:r>
            <a:r>
              <a:rPr lang="kk-KZ" sz="4400" b="1" i="1" dirty="0" smtClean="0">
                <a:latin typeface="Times New Roman" pitchFamily="18" charset="0"/>
                <a:cs typeface="Times New Roman" pitchFamily="18" charset="0"/>
              </a:rPr>
              <a:t>әдісі» тақырыбында жазылған   эссені жұппен талдау</a:t>
            </a:r>
            <a:endParaRPr lang="ru-RU" sz="4400" b="1" i="1" dirty="0"/>
          </a:p>
        </p:txBody>
      </p:sp>
      <p:pic>
        <p:nvPicPr>
          <p:cNvPr id="3" name="Рисунок 2"/>
          <p:cNvPicPr>
            <a:picLocks noChangeAspect="1"/>
          </p:cNvPicPr>
          <p:nvPr/>
        </p:nvPicPr>
        <p:blipFill>
          <a:blip r:embed="rId2"/>
          <a:stretch>
            <a:fillRect/>
          </a:stretch>
        </p:blipFill>
        <p:spPr>
          <a:xfrm>
            <a:off x="3190255" y="3968482"/>
            <a:ext cx="3125845" cy="2160240"/>
          </a:xfrm>
          <a:prstGeom prst="rect">
            <a:avLst/>
          </a:prstGeom>
        </p:spPr>
      </p:pic>
    </p:spTree>
    <p:extLst>
      <p:ext uri="{BB962C8B-B14F-4D97-AF65-F5344CB8AC3E}">
        <p14:creationId xmlns:p14="http://schemas.microsoft.com/office/powerpoint/2010/main" val="352109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773338" cy="1596177"/>
          </a:xfrm>
        </p:spPr>
        <p:txBody>
          <a:bodyPr>
            <a:noAutofit/>
          </a:bodyPr>
          <a:lstStyle/>
          <a:p>
            <a:r>
              <a:rPr lang="ru-RU" sz="7200" b="1" i="1" dirty="0" smtClean="0">
                <a:solidFill>
                  <a:srgbClr val="C00000"/>
                </a:solidFill>
                <a:latin typeface="Times New Roman" pitchFamily="18" charset="0"/>
                <a:cs typeface="Times New Roman" pitchFamily="18" charset="0"/>
              </a:rPr>
              <a:t>Рефлексия</a:t>
            </a:r>
            <a:endParaRPr lang="ru-RU" sz="7200" b="1" i="1" dirty="0">
              <a:solidFill>
                <a:srgbClr val="C0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107504" y="1784817"/>
            <a:ext cx="9036496" cy="4380487"/>
          </a:xfrm>
        </p:spPr>
        <p:txBody>
          <a:bodyPr>
            <a:normAutofit/>
          </a:bodyPr>
          <a:lstStyle/>
          <a:p>
            <a:pPr marL="0" indent="0" algn="ctr">
              <a:buNone/>
            </a:pPr>
            <a:r>
              <a:rPr lang="ru-RU" sz="4000" b="1" i="1" dirty="0">
                <a:latin typeface="Times New Roman" pitchFamily="18" charset="0"/>
                <a:cs typeface="Times New Roman" pitchFamily="18" charset="0"/>
              </a:rPr>
              <a:t>«</a:t>
            </a:r>
            <a:r>
              <a:rPr lang="ru-RU" sz="4000" b="1" i="1" dirty="0" err="1">
                <a:latin typeface="Times New Roman" pitchFamily="18" charset="0"/>
                <a:cs typeface="Times New Roman" pitchFamily="18" charset="0"/>
              </a:rPr>
              <a:t>Конференцияда</a:t>
            </a:r>
            <a:r>
              <a:rPr lang="kk-KZ" sz="4000" b="1" i="1" dirty="0">
                <a:latin typeface="Times New Roman" pitchFamily="18" charset="0"/>
                <a:cs typeface="Times New Roman" pitchFamily="18" charset="0"/>
              </a:rPr>
              <a:t>ғы бір ойым</a:t>
            </a:r>
            <a:r>
              <a:rPr lang="ru-RU" sz="4000" b="1" i="1" dirty="0">
                <a:latin typeface="Times New Roman" pitchFamily="18" charset="0"/>
                <a:cs typeface="Times New Roman" pitchFamily="18" charset="0"/>
              </a:rPr>
              <a:t>»</a:t>
            </a:r>
          </a:p>
          <a:p>
            <a:pPr marL="0" indent="0" algn="ctr">
              <a:buNone/>
            </a:pPr>
            <a:r>
              <a:rPr lang="kk-KZ" sz="4000" b="1" i="1" dirty="0">
                <a:latin typeface="Times New Roman" pitchFamily="18" charset="0"/>
                <a:cs typeface="Times New Roman" pitchFamily="18" charset="0"/>
              </a:rPr>
              <a:t>Ватсап арқылы </a:t>
            </a:r>
            <a:r>
              <a:rPr lang="kk-KZ" sz="4000" b="1" i="1" dirty="0" smtClean="0">
                <a:latin typeface="Times New Roman" pitchFamily="18" charset="0"/>
                <a:cs typeface="Times New Roman" pitchFamily="18" charset="0"/>
              </a:rPr>
              <a:t>кері байланыс жіберулеріңізді сұраймыз.</a:t>
            </a:r>
            <a:endParaRPr lang="kk-KZ" sz="4000" b="1" i="1" dirty="0" smtClean="0">
              <a:latin typeface="Times New Roman" pitchFamily="18" charset="0"/>
              <a:cs typeface="Times New Roman" pitchFamily="18" charset="0"/>
            </a:endParaRPr>
          </a:p>
          <a:p>
            <a:pPr marL="0" indent="0" algn="ctr">
              <a:buNone/>
            </a:pPr>
            <a:r>
              <a:rPr lang="kk-KZ" sz="3200" b="1" i="1" dirty="0" smtClean="0">
                <a:latin typeface="Times New Roman" pitchFamily="18" charset="0"/>
                <a:cs typeface="Times New Roman" pitchFamily="18" charset="0"/>
              </a:rPr>
              <a:t>87080876131</a:t>
            </a:r>
          </a:p>
          <a:p>
            <a:pPr marL="0" indent="0" algn="ctr">
              <a:buNone/>
            </a:pPr>
            <a:r>
              <a:rPr lang="kk-KZ" sz="3200" b="1" i="1" dirty="0" smtClean="0">
                <a:latin typeface="Times New Roman" pitchFamily="18" charset="0"/>
                <a:cs typeface="Times New Roman" pitchFamily="18" charset="0"/>
              </a:rPr>
              <a:t>87055602852</a:t>
            </a:r>
            <a:endParaRPr lang="ru-RU" sz="3200" b="1" i="1" dirty="0">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110952" y="4293096"/>
            <a:ext cx="2686050" cy="1728192"/>
          </a:xfrm>
          <a:prstGeom prst="rect">
            <a:avLst/>
          </a:prstGeom>
        </p:spPr>
      </p:pic>
    </p:spTree>
    <p:extLst>
      <p:ext uri="{BB962C8B-B14F-4D97-AF65-F5344CB8AC3E}">
        <p14:creationId xmlns:p14="http://schemas.microsoft.com/office/powerpoint/2010/main" val="111516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052736"/>
            <a:ext cx="8748464" cy="3424107"/>
          </a:xfrm>
        </p:spPr>
        <p:txBody>
          <a:bodyPr>
            <a:normAutofit fontScale="85000" lnSpcReduction="10000"/>
          </a:bodyPr>
          <a:lstStyle/>
          <a:p>
            <a:pPr algn="ctr"/>
            <a:r>
              <a:rPr lang="kk-KZ" sz="4000" b="1" i="1" dirty="0" smtClean="0">
                <a:solidFill>
                  <a:srgbClr val="FF0000"/>
                </a:solidFill>
                <a:latin typeface="Times New Roman" pitchFamily="18" charset="0"/>
                <a:cs typeface="Times New Roman" pitchFamily="18" charset="0"/>
              </a:rPr>
              <a:t>Саралау қолданылатын сыныпта барлық оқушылар өздерінің әр түрлі оқитынын түсінеді және бір бірінің оқу үдерісіне қосқан үлесін бағалауды үйренеді.</a:t>
            </a:r>
            <a:endParaRPr lang="ru-RU" sz="4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8512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144016"/>
          </a:xfrm>
        </p:spPr>
        <p:txBody>
          <a:bodyPr>
            <a:noAutofit/>
          </a:bodyPr>
          <a:lstStyle/>
          <a:p>
            <a:r>
              <a:rPr lang="kk-KZ" sz="8800" b="1" i="1" dirty="0" smtClean="0">
                <a:solidFill>
                  <a:srgbClr val="FF0000"/>
                </a:solidFill>
                <a:latin typeface="Times New Roman" pitchFamily="18" charset="0"/>
                <a:cs typeface="Times New Roman" pitchFamily="18" charset="0"/>
              </a:rPr>
              <a:t>Көңіл –күй </a:t>
            </a:r>
            <a:r>
              <a:rPr lang="ru-RU" sz="8800" b="1" i="1" dirty="0" smtClean="0">
                <a:solidFill>
                  <a:srgbClr val="FF0000"/>
                </a:solidFill>
                <a:latin typeface="Times New Roman" pitchFamily="18" charset="0"/>
                <a:cs typeface="Times New Roman" pitchFamily="18" charset="0"/>
              </a:rPr>
              <a:t/>
            </a:r>
            <a:br>
              <a:rPr lang="ru-RU" sz="8800" b="1" i="1" dirty="0" smtClean="0">
                <a:solidFill>
                  <a:srgbClr val="FF0000"/>
                </a:solidFill>
                <a:latin typeface="Times New Roman" pitchFamily="18" charset="0"/>
                <a:cs typeface="Times New Roman" pitchFamily="18" charset="0"/>
              </a:rPr>
            </a:br>
            <a:endParaRPr lang="ru-RU" sz="8800" b="1" i="1" dirty="0">
              <a:solidFill>
                <a:srgbClr val="FF0000"/>
              </a:solidFill>
            </a:endParaRPr>
          </a:p>
        </p:txBody>
      </p:sp>
      <p:pic>
        <p:nvPicPr>
          <p:cNvPr id="3" name="Рисунок 2"/>
          <p:cNvPicPr>
            <a:picLocks noChangeAspect="1"/>
          </p:cNvPicPr>
          <p:nvPr/>
        </p:nvPicPr>
        <p:blipFill>
          <a:blip r:embed="rId2"/>
          <a:stretch>
            <a:fillRect/>
          </a:stretch>
        </p:blipFill>
        <p:spPr>
          <a:xfrm>
            <a:off x="2424229" y="2576512"/>
            <a:ext cx="4308011" cy="26526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7760"/>
            <a:ext cx="7773338" cy="1596177"/>
          </a:xfrm>
        </p:spPr>
        <p:txBody>
          <a:bodyPr>
            <a:normAutofit/>
          </a:bodyPr>
          <a:lstStyle/>
          <a:p>
            <a:r>
              <a:rPr lang="kk-KZ" sz="6000" b="1" i="1" dirty="0" smtClean="0">
                <a:solidFill>
                  <a:srgbClr val="C00000"/>
                </a:solidFill>
                <a:latin typeface="Times New Roman" pitchFamily="18" charset="0"/>
                <a:cs typeface="Times New Roman" pitchFamily="18" charset="0"/>
              </a:rPr>
              <a:t>Кері байланыс</a:t>
            </a:r>
            <a:endParaRPr lang="ru-RU" sz="6000" b="1" i="1" dirty="0">
              <a:solidFill>
                <a:srgbClr val="C0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0" y="1484785"/>
            <a:ext cx="8532440" cy="1656184"/>
          </a:xfrm>
        </p:spPr>
        <p:txBody>
          <a:bodyPr>
            <a:normAutofit fontScale="92500" lnSpcReduction="10000"/>
          </a:bodyPr>
          <a:lstStyle/>
          <a:p>
            <a:pPr marL="0" indent="0">
              <a:buNone/>
            </a:pPr>
            <a:r>
              <a:rPr lang="kk-KZ" sz="4800" b="1" i="1" dirty="0" smtClean="0">
                <a:latin typeface="Times New Roman" pitchFamily="18" charset="0"/>
                <a:cs typeface="Times New Roman" pitchFamily="18" charset="0"/>
              </a:rPr>
              <a:t>« еттартқыш,Чемодан, қоқыс шелегі» әдісі</a:t>
            </a:r>
            <a:r>
              <a:rPr lang="ru-RU" sz="4800" b="1" i="1" dirty="0">
                <a:latin typeface="Times New Roman" pitchFamily="18" charset="0"/>
                <a:cs typeface="Times New Roman" pitchFamily="18" charset="0"/>
              </a:rPr>
              <a:t> </a:t>
            </a:r>
          </a:p>
        </p:txBody>
      </p:sp>
      <p:pic>
        <p:nvPicPr>
          <p:cNvPr id="4" name="Рисунок 3"/>
          <p:cNvPicPr>
            <a:picLocks noChangeAspect="1"/>
          </p:cNvPicPr>
          <p:nvPr/>
        </p:nvPicPr>
        <p:blipFill>
          <a:blip r:embed="rId2"/>
          <a:stretch>
            <a:fillRect/>
          </a:stretch>
        </p:blipFill>
        <p:spPr>
          <a:xfrm>
            <a:off x="6228184" y="3655119"/>
            <a:ext cx="1884040" cy="2171463"/>
          </a:xfrm>
          <a:prstGeom prst="rect">
            <a:avLst/>
          </a:prstGeom>
        </p:spPr>
      </p:pic>
      <p:pic>
        <p:nvPicPr>
          <p:cNvPr id="5" name="Рисунок 4"/>
          <p:cNvPicPr>
            <a:picLocks noChangeAspect="1"/>
          </p:cNvPicPr>
          <p:nvPr/>
        </p:nvPicPr>
        <p:blipFill>
          <a:blip r:embed="rId3"/>
          <a:stretch>
            <a:fillRect/>
          </a:stretch>
        </p:blipFill>
        <p:spPr>
          <a:xfrm>
            <a:off x="3121376" y="3655119"/>
            <a:ext cx="2602752" cy="2171462"/>
          </a:xfrm>
          <a:prstGeom prst="rect">
            <a:avLst/>
          </a:prstGeom>
        </p:spPr>
      </p:pic>
      <p:pic>
        <p:nvPicPr>
          <p:cNvPr id="6" name="Рисунок 5"/>
          <p:cNvPicPr>
            <a:picLocks noChangeAspect="1"/>
          </p:cNvPicPr>
          <p:nvPr/>
        </p:nvPicPr>
        <p:blipFill>
          <a:blip r:embed="rId4"/>
          <a:stretch>
            <a:fillRect/>
          </a:stretch>
        </p:blipFill>
        <p:spPr>
          <a:xfrm>
            <a:off x="251520" y="3655118"/>
            <a:ext cx="2365800" cy="2171463"/>
          </a:xfrm>
          <a:prstGeom prst="rect">
            <a:avLst/>
          </a:prstGeom>
        </p:spPr>
      </p:pic>
    </p:spTree>
    <p:extLst>
      <p:ext uri="{BB962C8B-B14F-4D97-AF65-F5344CB8AC3E}">
        <p14:creationId xmlns:p14="http://schemas.microsoft.com/office/powerpoint/2010/main" val="240999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1268760"/>
            <a:ext cx="8136904" cy="3416320"/>
          </a:xfrm>
          <a:prstGeom prst="rect">
            <a:avLst/>
          </a:prstGeom>
        </p:spPr>
        <p:txBody>
          <a:bodyPr wrap="square">
            <a:spAutoFit/>
          </a:bodyPr>
          <a:lstStyle/>
          <a:p>
            <a:pPr algn="ctr"/>
            <a:r>
              <a:rPr lang="kk-KZ" sz="7200" b="1" i="1" dirty="0" smtClean="0">
                <a:latin typeface="Times New Roman" pitchFamily="18" charset="0"/>
                <a:cs typeface="Times New Roman" pitchFamily="18" charset="0"/>
              </a:rPr>
              <a:t>Саралап </a:t>
            </a:r>
            <a:r>
              <a:rPr lang="kk-KZ" sz="7200" b="1" i="1" dirty="0">
                <a:latin typeface="Times New Roman" pitchFamily="18" charset="0"/>
                <a:cs typeface="Times New Roman" pitchFamily="18" charset="0"/>
              </a:rPr>
              <a:t>оқыту әдісі дегенді қалай түсінеміз?</a:t>
            </a:r>
            <a:endParaRPr lang="ru-RU" sz="7200" b="1" i="1" dirty="0">
              <a:latin typeface="Times New Roman" pitchFamily="18" charset="0"/>
              <a:cs typeface="Times New Roman" pitchFamily="18" charset="0"/>
            </a:endParaRPr>
          </a:p>
        </p:txBody>
      </p:sp>
    </p:spTree>
    <p:extLst>
      <p:ext uri="{BB962C8B-B14F-4D97-AF65-F5344CB8AC3E}">
        <p14:creationId xmlns:p14="http://schemas.microsoft.com/office/powerpoint/2010/main" val="252780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76672"/>
            <a:ext cx="8964488" cy="5016758"/>
          </a:xfrm>
          <a:prstGeom prst="rect">
            <a:avLst/>
          </a:prstGeom>
        </p:spPr>
        <p:txBody>
          <a:bodyPr wrap="square">
            <a:spAutoFit/>
          </a:bodyPr>
          <a:lstStyle/>
          <a:p>
            <a:r>
              <a:rPr lang="ru-RU" sz="2000" b="1" i="1" dirty="0" smtClean="0">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Саралап</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оқыту</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әрекеті</a:t>
            </a:r>
            <a:r>
              <a:rPr lang="ru-RU" sz="3200" b="1" i="1" dirty="0">
                <a:solidFill>
                  <a:srgbClr val="C00000"/>
                </a:solidFill>
                <a:latin typeface="Times New Roman" pitchFamily="18" charset="0"/>
                <a:cs typeface="Times New Roman" pitchFamily="18" charset="0"/>
              </a:rPr>
              <a:t> - </a:t>
            </a:r>
            <a:r>
              <a:rPr lang="ru-RU" sz="3200" b="1" i="1" dirty="0" err="1">
                <a:solidFill>
                  <a:srgbClr val="C00000"/>
                </a:solidFill>
                <a:latin typeface="Times New Roman" pitchFamily="18" charset="0"/>
                <a:cs typeface="Times New Roman" pitchFamily="18" charset="0"/>
              </a:rPr>
              <a:t>білім</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алуға</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бағытталған</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әрекет</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Ол</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өз</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бетінше</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әр</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мұғалімнің</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жетекшілігімен</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жүзеге</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асады</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Біз</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басшылыққа</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алып</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отырған</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саралай</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оқытудьщ</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жүйелік</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негізін</a:t>
            </a:r>
            <a:r>
              <a:rPr lang="ru-RU" sz="3200" b="1" i="1" dirty="0">
                <a:solidFill>
                  <a:srgbClr val="C00000"/>
                </a:solidFill>
                <a:latin typeface="Times New Roman" pitchFamily="18" charset="0"/>
                <a:cs typeface="Times New Roman" pitchFamily="18" charset="0"/>
              </a:rPr>
              <a:t> Л. </a:t>
            </a:r>
            <a:r>
              <a:rPr lang="ru-RU" sz="3200" b="1" i="1" dirty="0" err="1">
                <a:solidFill>
                  <a:srgbClr val="C00000"/>
                </a:solidFill>
                <a:latin typeface="Times New Roman" pitchFamily="18" charset="0"/>
                <a:cs typeface="Times New Roman" pitchFamily="18" charset="0"/>
              </a:rPr>
              <a:t>Вьютский</a:t>
            </a:r>
            <a:r>
              <a:rPr lang="ru-RU" sz="3200" b="1" i="1" dirty="0">
                <a:solidFill>
                  <a:srgbClr val="C00000"/>
                </a:solidFill>
                <a:latin typeface="Times New Roman" pitchFamily="18" charset="0"/>
                <a:cs typeface="Times New Roman" pitchFamily="18" charset="0"/>
              </a:rPr>
              <a:t>, А. Леонтьев, Б. Ананьев, С. Рубинштейн </a:t>
            </a:r>
            <a:r>
              <a:rPr lang="ru-RU" sz="3200" b="1" i="1" dirty="0" err="1">
                <a:solidFill>
                  <a:srgbClr val="C00000"/>
                </a:solidFill>
                <a:latin typeface="Times New Roman" pitchFamily="18" charset="0"/>
                <a:cs typeface="Times New Roman" pitchFamily="18" charset="0"/>
              </a:rPr>
              <a:t>т.б</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ғалымдар</a:t>
            </a:r>
            <a:r>
              <a:rPr lang="ru-RU" sz="3200" b="1" i="1" dirty="0">
                <a:solidFill>
                  <a:srgbClr val="C00000"/>
                </a:solidFill>
                <a:latin typeface="Times New Roman" pitchFamily="18" charset="0"/>
                <a:cs typeface="Times New Roman" pitchFamily="18" charset="0"/>
              </a:rPr>
              <a:t> </a:t>
            </a:r>
            <a:r>
              <a:rPr lang="ru-RU" sz="3200" b="1" i="1" dirty="0" err="1">
                <a:solidFill>
                  <a:srgbClr val="C00000"/>
                </a:solidFill>
                <a:latin typeface="Times New Roman" pitchFamily="18" charset="0"/>
                <a:cs typeface="Times New Roman" pitchFamily="18" charset="0"/>
              </a:rPr>
              <a:t>жасаған</a:t>
            </a:r>
            <a:r>
              <a:rPr lang="ru-RU" sz="3200" b="1" i="1" dirty="0" smtClean="0">
                <a:solidFill>
                  <a:srgbClr val="C00000"/>
                </a:solidFill>
                <a:latin typeface="Times New Roman" pitchFamily="18" charset="0"/>
                <a:cs typeface="Times New Roman" pitchFamily="18" charset="0"/>
              </a:rPr>
              <a:t>.</a:t>
            </a:r>
          </a:p>
          <a:p>
            <a:r>
              <a:rPr lang="ru-RU" sz="3200" b="1" i="1" dirty="0" err="1">
                <a:solidFill>
                  <a:srgbClr val="002060"/>
                </a:solidFill>
                <a:latin typeface="Times New Roman" pitchFamily="18" charset="0"/>
                <a:cs typeface="Times New Roman" pitchFamily="18" charset="0"/>
              </a:rPr>
              <a:t>Саралап</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оқытуды</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ұйымдастыру</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арқылы</a:t>
            </a:r>
            <a:r>
              <a:rPr lang="ru-RU" sz="3200" b="1" i="1" dirty="0">
                <a:solidFill>
                  <a:srgbClr val="002060"/>
                </a:solidFill>
                <a:latin typeface="Times New Roman" pitchFamily="18" charset="0"/>
                <a:cs typeface="Times New Roman" pitchFamily="18" charset="0"/>
              </a:rPr>
              <a:t> бала </a:t>
            </a:r>
            <a:r>
              <a:rPr lang="ru-RU" sz="3200" b="1" i="1" dirty="0" err="1">
                <a:solidFill>
                  <a:srgbClr val="002060"/>
                </a:solidFill>
                <a:latin typeface="Times New Roman" pitchFamily="18" charset="0"/>
                <a:cs typeface="Times New Roman" pitchFamily="18" charset="0"/>
              </a:rPr>
              <a:t>ақыл</a:t>
            </a:r>
            <a:r>
              <a:rPr lang="ru-RU" sz="3200" b="1" i="1" dirty="0">
                <a:solidFill>
                  <a:srgbClr val="002060"/>
                </a:solidFill>
                <a:latin typeface="Times New Roman" pitchFamily="18" charset="0"/>
                <a:cs typeface="Times New Roman" pitchFamily="18" charset="0"/>
              </a:rPr>
              <a:t> - ой </a:t>
            </a:r>
            <a:r>
              <a:rPr lang="ru-RU" sz="3200" b="1" i="1" dirty="0" err="1">
                <a:solidFill>
                  <a:srgbClr val="002060"/>
                </a:solidFill>
                <a:latin typeface="Times New Roman" pitchFamily="18" charset="0"/>
                <a:cs typeface="Times New Roman" pitchFamily="18" charset="0"/>
              </a:rPr>
              <a:t>деңгейімен</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белсенді</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әрекет</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арқасында</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репродуктивті</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емес</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өнімді</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нәтижеге</a:t>
            </a:r>
            <a:r>
              <a:rPr lang="ru-RU" sz="3200" b="1" i="1" dirty="0">
                <a:solidFill>
                  <a:srgbClr val="002060"/>
                </a:solidFill>
                <a:latin typeface="Times New Roman" pitchFamily="18" charset="0"/>
                <a:cs typeface="Times New Roman" pitchFamily="18" charset="0"/>
              </a:rPr>
              <a:t> </a:t>
            </a:r>
            <a:r>
              <a:rPr lang="ru-RU" sz="3200" b="1" i="1" dirty="0" err="1">
                <a:solidFill>
                  <a:srgbClr val="002060"/>
                </a:solidFill>
                <a:latin typeface="Times New Roman" pitchFamily="18" charset="0"/>
                <a:cs typeface="Times New Roman" pitchFamily="18" charset="0"/>
              </a:rPr>
              <a:t>жетеді</a:t>
            </a:r>
            <a:r>
              <a:rPr lang="ru-RU" sz="3200" b="1" i="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11895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3099" y="764704"/>
            <a:ext cx="7773338" cy="1596177"/>
          </a:xfrm>
        </p:spPr>
        <p:txBody>
          <a:bodyPr/>
          <a:lstStyle/>
          <a:p>
            <a:r>
              <a:rPr lang="kk-KZ" b="1" i="1" dirty="0" smtClean="0">
                <a:solidFill>
                  <a:schemeClr val="accent1"/>
                </a:solidFill>
                <a:latin typeface="Times New Roman" panose="02020603050405020304" pitchFamily="18" charset="0"/>
                <a:cs typeface="Times New Roman" panose="02020603050405020304" pitchFamily="18" charset="0"/>
              </a:rPr>
              <a:t>Қосымша ақпарат</a:t>
            </a:r>
            <a:endParaRPr lang="ru-RU" b="1" i="1"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539552" y="2492896"/>
            <a:ext cx="8748464" cy="1500880"/>
          </a:xfrm>
        </p:spPr>
        <p:txBody>
          <a:bodyPr>
            <a:normAutofit/>
          </a:bodyPr>
          <a:lstStyle/>
          <a:p>
            <a:pPr marL="0" indent="0">
              <a:buNone/>
            </a:pPr>
            <a:r>
              <a:rPr lang="nl-NL" sz="2400" b="1" i="1" dirty="0" smtClean="0">
                <a:hlinkClick r:id="rId2" action="ppaction://hlinkfile"/>
              </a:rPr>
              <a:t>..\Desktop\Документ Microsoft Word (2).docx</a:t>
            </a:r>
            <a:endParaRPr lang="ru-RU" sz="2400" b="1" i="1" dirty="0" smtClean="0"/>
          </a:p>
        </p:txBody>
      </p:sp>
    </p:spTree>
    <p:extLst>
      <p:ext uri="{BB962C8B-B14F-4D97-AF65-F5344CB8AC3E}">
        <p14:creationId xmlns:p14="http://schemas.microsoft.com/office/powerpoint/2010/main" val="308322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650486620"/>
              </p:ext>
            </p:extLst>
          </p:nvPr>
        </p:nvGraphicFramePr>
        <p:xfrm>
          <a:off x="467544" y="476672"/>
          <a:ext cx="8229600" cy="572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12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332" y="0"/>
            <a:ext cx="7773338" cy="1052737"/>
          </a:xfrm>
        </p:spPr>
        <p:txBody>
          <a:bodyPr>
            <a:normAutofit/>
          </a:bodyPr>
          <a:lstStyle/>
          <a:p>
            <a:r>
              <a:rPr lang="kk-KZ" sz="4400" b="1" i="1" dirty="0" smtClean="0">
                <a:solidFill>
                  <a:srgbClr val="FF0000"/>
                </a:solidFill>
                <a:latin typeface="Times New Roman" pitchFamily="18" charset="0"/>
                <a:cs typeface="Times New Roman" pitchFamily="18" charset="0"/>
              </a:rPr>
              <a:t>Саралап оқыту</a:t>
            </a:r>
            <a:endParaRPr lang="ru-RU" sz="4400" b="1" i="1" dirty="0">
              <a:solidFill>
                <a:srgbClr val="FF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0" y="836712"/>
            <a:ext cx="9324528" cy="6408712"/>
          </a:xfrm>
        </p:spPr>
        <p:txBody>
          <a:bodyPr>
            <a:noAutofit/>
          </a:bodyPr>
          <a:lstStyle/>
          <a:p>
            <a:r>
              <a:rPr lang="kk-KZ" sz="4400" b="1" i="1" dirty="0" smtClean="0">
                <a:latin typeface="Times New Roman" pitchFamily="18" charset="0"/>
                <a:cs typeface="Times New Roman" pitchFamily="18" charset="0"/>
              </a:rPr>
              <a:t>Саралап оқыту дегеніміз не?</a:t>
            </a:r>
          </a:p>
          <a:p>
            <a:r>
              <a:rPr lang="kk-KZ" sz="4400" b="1" i="1" dirty="0" smtClean="0">
                <a:latin typeface="Times New Roman" pitchFamily="18" charset="0"/>
                <a:cs typeface="Times New Roman" pitchFamily="18" charset="0"/>
              </a:rPr>
              <a:t>Саралап оқыту неге маңызды?</a:t>
            </a:r>
          </a:p>
          <a:p>
            <a:r>
              <a:rPr lang="kk-KZ" sz="4400" b="1" i="1" dirty="0" smtClean="0">
                <a:latin typeface="Times New Roman" pitchFamily="18" charset="0"/>
                <a:cs typeface="Times New Roman" pitchFamily="18" charset="0"/>
              </a:rPr>
              <a:t>Оқыту үдерісінде оқушыларды саралап қалай оқытуға болады?</a:t>
            </a:r>
            <a:endParaRPr lang="ru-RU" sz="4400" b="1" i="1" dirty="0">
              <a:latin typeface="Times New Roman" pitchFamily="18" charset="0"/>
              <a:cs typeface="Times New Roman" pitchFamily="18" charset="0"/>
            </a:endParaRPr>
          </a:p>
        </p:txBody>
      </p:sp>
    </p:spTree>
    <p:extLst>
      <p:ext uri="{BB962C8B-B14F-4D97-AF65-F5344CB8AC3E}">
        <p14:creationId xmlns:p14="http://schemas.microsoft.com/office/powerpoint/2010/main" val="58331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ользователь\Desktop\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03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330" y="188640"/>
            <a:ext cx="7773338" cy="2026055"/>
          </a:xfrm>
        </p:spPr>
        <p:txBody>
          <a:bodyPr>
            <a:noAutofit/>
          </a:bodyPr>
          <a:lstStyle/>
          <a:p>
            <a:r>
              <a:rPr lang="kk-KZ" sz="7200" b="1" i="1" dirty="0" smtClean="0">
                <a:solidFill>
                  <a:srgbClr val="C00000"/>
                </a:solidFill>
                <a:latin typeface="Times New Roman" pitchFamily="18" charset="0"/>
                <a:cs typeface="Times New Roman" pitchFamily="18" charset="0"/>
              </a:rPr>
              <a:t>Топтық жұмыс</a:t>
            </a:r>
            <a:endParaRPr lang="ru-RU" sz="7200" b="1" i="1" dirty="0">
              <a:solidFill>
                <a:srgbClr val="C0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685330" y="2367093"/>
            <a:ext cx="7772870" cy="4014235"/>
          </a:xfrm>
        </p:spPr>
        <p:txBody>
          <a:bodyPr/>
          <a:lstStyle/>
          <a:p>
            <a:pPr marL="0" indent="0">
              <a:buNone/>
            </a:pPr>
            <a:r>
              <a:rPr lang="kk-KZ" sz="2400" b="1" i="1" dirty="0">
                <a:latin typeface="Times New Roman" pitchFamily="18" charset="0"/>
                <a:cs typeface="Times New Roman" pitchFamily="18" charset="0"/>
              </a:rPr>
              <a:t>«</a:t>
            </a:r>
            <a:r>
              <a:rPr lang="kk-KZ" sz="2800" b="1" i="1" dirty="0">
                <a:latin typeface="Times New Roman" pitchFamily="18" charset="0"/>
                <a:cs typeface="Times New Roman" pitchFamily="18" charset="0"/>
              </a:rPr>
              <a:t>Конверттегі сұрақ» әдісі арқылы тапсырмалар конверттерге салынады. </a:t>
            </a:r>
            <a:r>
              <a:rPr lang="ru-RU" sz="2800" b="1" i="1" dirty="0" err="1">
                <a:latin typeface="Times New Roman" pitchFamily="18" charset="0"/>
                <a:cs typeface="Times New Roman" pitchFamily="18" charset="0"/>
              </a:rPr>
              <a:t>Әр</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топтан</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бір</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адам</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келіп</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конвертті</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таңдап</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алады</a:t>
            </a:r>
            <a:r>
              <a:rPr lang="ru-RU" sz="2800" b="1" i="1" dirty="0">
                <a:latin typeface="Times New Roman" pitchFamily="18" charset="0"/>
                <a:cs typeface="Times New Roman" pitchFamily="18" charset="0"/>
              </a:rPr>
              <a:t>.</a:t>
            </a:r>
          </a:p>
          <a:p>
            <a:pPr marL="0" indent="0">
              <a:buNone/>
            </a:pPr>
            <a:endParaRPr lang="ru-RU" dirty="0"/>
          </a:p>
        </p:txBody>
      </p:sp>
      <p:pic>
        <p:nvPicPr>
          <p:cNvPr id="4" name="Рисунок 3" descr="http://static5.depositphotos.com/1029738/483/i/950/depositphotos_4830742-Classic-air-mail-envelope.jpg"/>
          <p:cNvPicPr/>
          <p:nvPr/>
        </p:nvPicPr>
        <p:blipFill>
          <a:blip r:embed="rId2" cstate="print"/>
          <a:srcRect/>
          <a:stretch>
            <a:fillRect/>
          </a:stretch>
        </p:blipFill>
        <p:spPr bwMode="auto">
          <a:xfrm>
            <a:off x="467544" y="4653136"/>
            <a:ext cx="3279626" cy="2024916"/>
          </a:xfrm>
          <a:prstGeom prst="rect">
            <a:avLst/>
          </a:prstGeom>
          <a:noFill/>
          <a:ln w="9525">
            <a:noFill/>
            <a:miter lim="800000"/>
            <a:headEnd/>
            <a:tailEnd/>
          </a:ln>
        </p:spPr>
      </p:pic>
    </p:spTree>
    <p:extLst>
      <p:ext uri="{BB962C8B-B14F-4D97-AF65-F5344CB8AC3E}">
        <p14:creationId xmlns:p14="http://schemas.microsoft.com/office/powerpoint/2010/main" val="189440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32048"/>
          </a:xfrm>
        </p:spPr>
        <p:txBody>
          <a:bodyPr>
            <a:normAutofit fontScale="90000"/>
          </a:bodyPr>
          <a:lstStyle/>
          <a:p>
            <a:r>
              <a:rPr lang="en-US" b="1" i="1" dirty="0">
                <a:solidFill>
                  <a:srgbClr val="C00000"/>
                </a:solidFill>
                <a:latin typeface="Times New Roman" pitchFamily="18" charset="0"/>
                <a:cs typeface="Times New Roman" pitchFamily="18" charset="0"/>
              </a:rPr>
              <a:t>My Family</a:t>
            </a:r>
            <a:endParaRPr lang="ru-RU" b="1" i="1" dirty="0">
              <a:solidFill>
                <a:srgbClr val="C0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0" y="576358"/>
            <a:ext cx="9324528" cy="5256584"/>
          </a:xfrm>
        </p:spPr>
        <p:txBody>
          <a:bodyPr>
            <a:noAutofit/>
          </a:bodyPr>
          <a:lstStyle/>
          <a:p>
            <a:pPr marL="0" indent="0">
              <a:buNone/>
            </a:pPr>
            <a:r>
              <a:rPr lang="kk-KZ" sz="1800" b="1" i="1" dirty="0" smtClean="0">
                <a:latin typeface="Times New Roman" pitchFamily="18" charset="0"/>
                <a:cs typeface="Times New Roman" pitchFamily="18" charset="0"/>
              </a:rPr>
              <a:t>    </a:t>
            </a:r>
            <a:r>
              <a:rPr lang="en-US" sz="1800" b="1" i="1" dirty="0">
                <a:latin typeface="Times New Roman" pitchFamily="18" charset="0"/>
                <a:cs typeface="Times New Roman" pitchFamily="18" charset="0"/>
              </a:rPr>
              <a:t>I am </a:t>
            </a:r>
            <a:r>
              <a:rPr lang="en-US" sz="1800" b="1" i="1" dirty="0" err="1">
                <a:latin typeface="Times New Roman" pitchFamily="18" charset="0"/>
                <a:cs typeface="Times New Roman" pitchFamily="18" charset="0"/>
              </a:rPr>
              <a:t>Zhilin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Andrey</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Andrey</a:t>
            </a:r>
            <a:r>
              <a:rPr lang="en-US" sz="1800" b="1" i="1" dirty="0">
                <a:latin typeface="Times New Roman" pitchFamily="18" charset="0"/>
                <a:cs typeface="Times New Roman" pitchFamily="18" charset="0"/>
              </a:rPr>
              <a:t> is my name and </a:t>
            </a:r>
            <a:r>
              <a:rPr lang="en-US" sz="1800" b="1" i="1" dirty="0" err="1">
                <a:latin typeface="Times New Roman" pitchFamily="18" charset="0"/>
                <a:cs typeface="Times New Roman" pitchFamily="18" charset="0"/>
              </a:rPr>
              <a:t>Zhilin</a:t>
            </a:r>
            <a:r>
              <a:rPr lang="en-US" sz="1800" b="1" i="1" dirty="0">
                <a:latin typeface="Times New Roman" pitchFamily="18" charset="0"/>
                <a:cs typeface="Times New Roman" pitchFamily="18" charset="0"/>
              </a:rPr>
              <a:t> is my surname. I am seventeen years old. I want to tell you a few words about my family. My family is not large. I have got mother, father and grandmother. There are four of us in the family. First of all some words about my parents. My mother is a teacher of biology. She works in a school. She likes her profession. She is a good-looking woman with brown hair. She is 44 but she looks much younger. My father is programmer. He is forty-six. My father often sings and when we are at home and have some free time I play guitar and we sing together. He is also handy with many things. When he was small he liked to take everything to pieces. My grandmother told me a story that once my father tried to repair their kitchen clock but without success. They had to give it to a repairman. But it happened a long time ago. Now he can fix almost everything. My parents are hard working people. My mother keeps house and takes care of my father and me. She is very good at cooking. My grandmother is a pensioner. She lives with us and helps to run the house. She is fond of knitting. I want to become a student. I’d like to learn foreign languages. I always try to be in a good mood. We have got a lot of relatives.</a:t>
            </a:r>
            <a:endParaRPr lang="ru-RU" sz="1800" b="1" i="1" dirty="0"/>
          </a:p>
        </p:txBody>
      </p:sp>
    </p:spTree>
    <p:extLst>
      <p:ext uri="{BB962C8B-B14F-4D97-AF65-F5344CB8AC3E}">
        <p14:creationId xmlns:p14="http://schemas.microsoft.com/office/powerpoint/2010/main" val="1593599417"/>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TM04033925[[fn=Капля]]</Template>
  <TotalTime>522</TotalTime>
  <Words>547</Words>
  <Application>Microsoft Office PowerPoint</Application>
  <PresentationFormat>Экран (4:3)</PresentationFormat>
  <Paragraphs>34</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Капля</vt:lpstr>
      <vt:lpstr>«Ағылшын тілі сабақтарында жекелеп және саралап оқыту  тәсілдерін енгізу»</vt:lpstr>
      <vt:lpstr>Презентация PowerPoint</vt:lpstr>
      <vt:lpstr>Презентация PowerPoint</vt:lpstr>
      <vt:lpstr>Қосымша ақпарат</vt:lpstr>
      <vt:lpstr>Презентация PowerPoint</vt:lpstr>
      <vt:lpstr>Саралап оқыту</vt:lpstr>
      <vt:lpstr>Презентация PowerPoint</vt:lpstr>
      <vt:lpstr>Топтық жұмыс</vt:lpstr>
      <vt:lpstr>My Family</vt:lpstr>
      <vt:lpstr>Жеке жұмыс</vt:lpstr>
      <vt:lpstr>Жұптық жұмыс</vt:lpstr>
      <vt:lpstr>Рефлексия</vt:lpstr>
      <vt:lpstr>Презентация PowerPoint</vt:lpstr>
      <vt:lpstr>Көңіл –күй  </vt:lpstr>
      <vt:lpstr>Кері байланыс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BROTEKO</dc:creator>
  <cp:lastModifiedBy>Пользователь</cp:lastModifiedBy>
  <cp:revision>31</cp:revision>
  <cp:lastPrinted>2018-12-11T10:22:50Z</cp:lastPrinted>
  <dcterms:created xsi:type="dcterms:W3CDTF">2018-12-11T03:53:00Z</dcterms:created>
  <dcterms:modified xsi:type="dcterms:W3CDTF">2020-04-20T09:29:17Z</dcterms:modified>
</cp:coreProperties>
</file>