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3" r:id="rId2"/>
    <p:sldId id="257" r:id="rId3"/>
    <p:sldId id="259" r:id="rId4"/>
    <p:sldId id="261" r:id="rId5"/>
    <p:sldId id="260" r:id="rId6"/>
    <p:sldId id="258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18B5B29-E9BA-4DEB-BDD5-87EB02F1D9B3}">
  <a:tblStyle styleId="{918B5B29-E9BA-4DEB-BDD5-87EB02F1D9B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15026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k-K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4143375" y="357188"/>
            <a:ext cx="158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928688"/>
            <a:ext cx="684371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“Квадрат теңсіздік.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Квадрат теңсіздікті квадраттық функцияның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графигі арқылы шешу.”</a:t>
            </a:r>
            <a:endParaRPr lang="ru-RU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143375" y="2714625"/>
            <a:ext cx="135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643063" y="3286125"/>
            <a:ext cx="67865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kk-KZ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8.2.2.8</a:t>
            </a:r>
          </a:p>
          <a:p>
            <a:r>
              <a:rPr lang="kk-KZ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квадрат теңсіздіктерді шешу;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721100" y="4714875"/>
            <a:ext cx="2279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kk-KZ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Күтілетін нәтиже: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1643063" y="5214938"/>
            <a:ext cx="6786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kk-KZ" sz="2400" b="1" i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Квадрат теңсіздікті квадраттық  функцияның графигі арқылы шешіп үйренеді.  </a:t>
            </a:r>
            <a:endParaRPr lang="ru-RU" sz="2400" b="1" i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kk-KZ" sz="3959"/>
              <a:t>Сабақтың міндеттері:</a:t>
            </a:r>
            <a:br>
              <a:rPr lang="kk-KZ" sz="3959"/>
            </a:br>
            <a:endParaRPr sz="3959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квадраттық функцияның графигін  салуды,графиктердің орналасуын, квадраттық функцияның қасиеттерін қайталау; </a:t>
            </a:r>
            <a:endParaRPr sz="2480"/>
          </a:p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квадраттық функцияның графигін  схемалық түрде сала білуін дамытуды жалғастыру;</a:t>
            </a:r>
            <a:endParaRPr sz="2480"/>
          </a:p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квадраттық теңсіздіктерді шеше білу алгоритмін қалыптастыру; </a:t>
            </a:r>
            <a:endParaRPr sz="2480"/>
          </a:p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квадраттық теңсіздіктерді графиктік тәсілмен шешуге дағдыландыру;</a:t>
            </a:r>
            <a:endParaRPr sz="2480"/>
          </a:p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материалды игеру деңгейін алғашқы тексеру;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kk-KZ" sz="2480"/>
              <a:t>оқушылардың шығармашылық ойлау қабілетін дамытуға,талдауға,жүйелеуге,өз ойын сауатты жеткізуге ықпал ету;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526093" y="986425"/>
            <a:ext cx="793523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kk-KZ" b="1" dirty="0">
                <a:solidFill>
                  <a:srgbClr val="FF0000"/>
                </a:solidFill>
              </a:rPr>
              <a:t>Анықтама:</a:t>
            </a:r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i="1" dirty="0">
                <a:solidFill>
                  <a:srgbClr val="FF0000"/>
                </a:solidFill>
              </a:rPr>
              <a:t>а</a:t>
            </a:r>
            <a:r>
              <a:rPr lang="kk-KZ" dirty="0">
                <a:solidFill>
                  <a:srgbClr val="FF0000"/>
                </a:solidFill>
              </a:rPr>
              <a:t>х²+bх+с&gt;0 , </a:t>
            </a:r>
            <a:r>
              <a:rPr lang="kk-KZ" i="1" dirty="0">
                <a:solidFill>
                  <a:srgbClr val="FF0000"/>
                </a:solidFill>
              </a:rPr>
              <a:t>а</a:t>
            </a:r>
            <a:r>
              <a:rPr lang="kk-KZ" dirty="0">
                <a:solidFill>
                  <a:srgbClr val="FF0000"/>
                </a:solidFill>
              </a:rPr>
              <a:t>х²+bх+с&lt;0, </a:t>
            </a:r>
            <a:r>
              <a:rPr lang="kk-KZ" i="1" dirty="0">
                <a:solidFill>
                  <a:srgbClr val="FF0000"/>
                </a:solidFill>
              </a:rPr>
              <a:t>а</a:t>
            </a:r>
            <a:r>
              <a:rPr lang="kk-KZ" dirty="0">
                <a:solidFill>
                  <a:srgbClr val="FF0000"/>
                </a:solidFill>
              </a:rPr>
              <a:t>х²+bх+с≥0 ,  </a:t>
            </a:r>
            <a:r>
              <a:rPr lang="kk-KZ" i="1" dirty="0">
                <a:solidFill>
                  <a:srgbClr val="FF0000"/>
                </a:solidFill>
              </a:rPr>
              <a:t>а</a:t>
            </a:r>
            <a:r>
              <a:rPr lang="kk-KZ" dirty="0">
                <a:solidFill>
                  <a:srgbClr val="FF0000"/>
                </a:solidFill>
              </a:rPr>
              <a:t>х²+bх+с≥0  түріндегі теңсіздіктер  квадрат теңсіздіктер деп  аталады.Мұндағы  </a:t>
            </a:r>
            <a:r>
              <a:rPr lang="kk-KZ" i="1" dirty="0">
                <a:solidFill>
                  <a:srgbClr val="FF0000"/>
                </a:solidFill>
              </a:rPr>
              <a:t>а</a:t>
            </a:r>
            <a:r>
              <a:rPr lang="kk-KZ" dirty="0">
                <a:solidFill>
                  <a:srgbClr val="FF0000"/>
                </a:solidFill>
              </a:rPr>
              <a:t>≠0. 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602182" y="257367"/>
            <a:ext cx="8229600" cy="157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kk-KZ" sz="3600" b="1" dirty="0">
                <a:solidFill>
                  <a:srgbClr val="FF0000"/>
                </a:solidFill>
              </a:rPr>
              <a:t>Бір айнымалысы бар екінші дәрежелі теңсіздікті шешу алгоритмі</a:t>
            </a:r>
            <a:r>
              <a:rPr lang="kk-KZ" sz="3959" dirty="0">
                <a:solidFill>
                  <a:srgbClr val="FF0000"/>
                </a:solidFill>
              </a:rPr>
              <a:t/>
            </a:r>
            <a:br>
              <a:rPr lang="kk-KZ" sz="3959" dirty="0">
                <a:solidFill>
                  <a:srgbClr val="FF0000"/>
                </a:solidFill>
              </a:rPr>
            </a:br>
            <a:endParaRPr sz="3959" dirty="0">
              <a:solidFill>
                <a:srgbClr val="FF0000"/>
              </a:solidFill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548930" y="15159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1.  Теңсіздікті   </a:t>
            </a:r>
            <a:r>
              <a:rPr lang="kk-KZ" sz="2480" b="1" dirty="0">
                <a:solidFill>
                  <a:srgbClr val="FF0000"/>
                </a:solidFill>
              </a:rPr>
              <a:t> 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kk-KZ" sz="248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&gt;0 (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kk-KZ" sz="248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&lt;0)  түріне келтіру</a:t>
            </a:r>
            <a:endParaRPr sz="248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2. 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y=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kk-KZ" sz="248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функциясын қарастырамыз</a:t>
            </a:r>
            <a:endParaRPr sz="248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3. Парабола тармақтарының бағытын анықтау</a:t>
            </a:r>
            <a:endParaRPr sz="248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4. Параболаның  ох осін қиятын нүктелерін анықтау (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kk-KZ" sz="248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=0 теңдеуін шешіп</a:t>
            </a:r>
            <a:r>
              <a:rPr lang="kk-KZ" sz="2480" dirty="0">
                <a:solidFill>
                  <a:srgbClr val="FF0000"/>
                </a:solidFill>
              </a:rPr>
              <a:t>; х</a:t>
            </a:r>
            <a:r>
              <a:rPr lang="kk-KZ" sz="2480" baseline="-25000" dirty="0">
                <a:solidFill>
                  <a:srgbClr val="FF0000"/>
                </a:solidFill>
              </a:rPr>
              <a:t>1</a:t>
            </a:r>
            <a:r>
              <a:rPr lang="kk-KZ" sz="2480" dirty="0">
                <a:solidFill>
                  <a:srgbClr val="FF0000"/>
                </a:solidFill>
              </a:rPr>
              <a:t>  және  х</a:t>
            </a:r>
            <a:r>
              <a:rPr lang="kk-KZ" sz="2480" baseline="-25000" dirty="0">
                <a:solidFill>
                  <a:srgbClr val="FF0000"/>
                </a:solidFill>
              </a:rPr>
              <a:t>2</a:t>
            </a:r>
            <a:r>
              <a:rPr lang="kk-KZ" sz="2480" dirty="0">
                <a:solidFill>
                  <a:srgbClr val="FF0000"/>
                </a:solidFill>
              </a:rPr>
              <a:t> табамыз</a:t>
            </a:r>
            <a:endParaRPr sz="248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5.  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y=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kk-KZ" sz="2480" baseline="30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x+</a:t>
            </a:r>
            <a:r>
              <a:rPr lang="kk-KZ" sz="248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 </a:t>
            </a:r>
            <a:r>
              <a:rPr lang="kk-KZ" sz="248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схемалық  графигін саламыз </a:t>
            </a:r>
            <a:endParaRPr sz="248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6. y&gt;0 (y&lt;0) болатындай параболаның бөлігін көрсетеміз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7. Абсцисса осінен y&gt;0 (y&lt;0)  болатындай х-тің мәнін көрсетеміз</a:t>
            </a:r>
            <a:endParaRPr sz="248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lt1"/>
              </a:buClr>
              <a:buSzPts val="2480"/>
              <a:buNone/>
            </a:pPr>
            <a:r>
              <a:rPr lang="kk-KZ" sz="2480" dirty="0">
                <a:solidFill>
                  <a:srgbClr val="FF0000"/>
                </a:solidFill>
              </a:rPr>
              <a:t>8. Аралықпен жауабын жазу</a:t>
            </a:r>
            <a:endParaRPr sz="248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endParaRPr sz="248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kk-KZ"/>
              <a:t>Теңсіздіктің шешімдер жиыны. </a:t>
            </a:r>
            <a:endParaRPr/>
          </a:p>
        </p:txBody>
      </p:sp>
      <p:graphicFrame>
        <p:nvGraphicFramePr>
          <p:cNvPr id="123" name="Google Shape;123;p17"/>
          <p:cNvGraphicFramePr/>
          <p:nvPr/>
        </p:nvGraphicFramePr>
        <p:xfrm>
          <a:off x="611561" y="2276873"/>
          <a:ext cx="8136900" cy="3672375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{918B5B29-E9BA-4DEB-BDD5-87EB02F1D9B3}</a:tableStyleId>
              </a:tblPr>
              <a:tblGrid>
                <a:gridCol w="439325"/>
                <a:gridCol w="2381750"/>
                <a:gridCol w="1641200"/>
                <a:gridCol w="1270900"/>
                <a:gridCol w="2403725"/>
              </a:tblGrid>
              <a:tr h="1001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 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                D =в</a:t>
                      </a:r>
                      <a:r>
                        <a:rPr lang="kk-KZ" sz="2000" u="none" strike="noStrike" cap="none" baseline="30000"/>
                        <a:t>2</a:t>
                      </a:r>
                      <a:r>
                        <a:rPr lang="kk-KZ" sz="2000" u="none" strike="noStrike" cap="none"/>
                        <a:t> -4ас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Теңсіздік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D &lt; 0 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D = 0  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D &gt; 0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 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</a:tr>
              <a:tr h="66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1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 ах</a:t>
                      </a:r>
                      <a:r>
                        <a:rPr lang="kk-KZ" sz="2000" u="none" strike="noStrike" cap="none" baseline="30000"/>
                        <a:t>2</a:t>
                      </a:r>
                      <a:r>
                        <a:rPr lang="kk-KZ" sz="2000" u="none" strike="noStrike" cap="none"/>
                        <a:t> + вх +с  &gt; 0  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(-∞ ; + ∞  )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(-∞ ; +∞  )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(-∞ ; х</a:t>
                      </a:r>
                      <a:r>
                        <a:rPr lang="kk-KZ" sz="2000" u="none" strike="noStrike" cap="none" baseline="-25000"/>
                        <a:t>1 </a:t>
                      </a:r>
                      <a:r>
                        <a:rPr lang="kk-KZ" sz="2000" u="none" strike="noStrike" cap="none"/>
                        <a:t>) U (х</a:t>
                      </a:r>
                      <a:r>
                        <a:rPr lang="kk-KZ" sz="2000" u="none" strike="noStrike" cap="none" baseline="-25000"/>
                        <a:t>2</a:t>
                      </a:r>
                      <a:r>
                        <a:rPr lang="kk-KZ" sz="2000" u="none" strike="noStrike" cap="none"/>
                        <a:t> ; + ∞  )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 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</a:tr>
              <a:tr h="66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2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 ах</a:t>
                      </a:r>
                      <a:r>
                        <a:rPr lang="kk-KZ" sz="2000" u="none" strike="noStrike" cap="none" baseline="30000"/>
                        <a:t>2</a:t>
                      </a:r>
                      <a:r>
                        <a:rPr lang="kk-KZ" sz="2000" u="none" strike="noStrike" cap="none"/>
                        <a:t> + вх +с  &lt; 0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    Бос жиын 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Бос жиын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(х</a:t>
                      </a:r>
                      <a:r>
                        <a:rPr lang="kk-KZ" sz="2000" u="none" strike="noStrike" cap="none" baseline="-25000"/>
                        <a:t>1</a:t>
                      </a:r>
                      <a:r>
                        <a:rPr lang="kk-KZ" sz="2000" u="none" strike="noStrike" cap="none"/>
                        <a:t> ; х</a:t>
                      </a:r>
                      <a:r>
                        <a:rPr lang="kk-KZ" sz="2000" u="none" strike="noStrike" cap="none" baseline="-25000"/>
                        <a:t>2</a:t>
                      </a:r>
                      <a:r>
                        <a:rPr lang="kk-KZ" sz="2000" u="none" strike="noStrike" cap="none"/>
                        <a:t>)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 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</a:tr>
              <a:tr h="66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3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 - ах</a:t>
                      </a:r>
                      <a:r>
                        <a:rPr lang="kk-KZ" sz="2000" u="none" strike="noStrike" cap="none" baseline="30000"/>
                        <a:t>2</a:t>
                      </a:r>
                      <a:r>
                        <a:rPr lang="kk-KZ" sz="2000" u="none" strike="noStrike" cap="none"/>
                        <a:t> + вх +с  &gt; 0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Бос жиын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Бос жиын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(х</a:t>
                      </a:r>
                      <a:r>
                        <a:rPr lang="kk-KZ" sz="2000" u="none" strike="noStrike" cap="none" baseline="-25000"/>
                        <a:t>1</a:t>
                      </a:r>
                      <a:r>
                        <a:rPr lang="kk-KZ" sz="2000" u="none" strike="noStrike" cap="none"/>
                        <a:t> ; х</a:t>
                      </a:r>
                      <a:r>
                        <a:rPr lang="kk-KZ" sz="2000" u="none" strike="noStrike" cap="none" baseline="-25000"/>
                        <a:t>2</a:t>
                      </a:r>
                      <a:r>
                        <a:rPr lang="kk-KZ" sz="2000" u="none" strike="noStrike" cap="none"/>
                        <a:t>)</a:t>
                      </a:r>
                      <a:endParaRPr sz="1800" u="none" strike="noStrike" cap="none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 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</a:tr>
              <a:tr h="66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4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-  ах</a:t>
                      </a:r>
                      <a:r>
                        <a:rPr lang="kk-KZ" sz="2000" u="none" strike="noStrike" cap="none" baseline="30000"/>
                        <a:t>2</a:t>
                      </a:r>
                      <a:r>
                        <a:rPr lang="kk-KZ" sz="2000" u="none" strike="noStrike" cap="none"/>
                        <a:t> + вх +с  &lt; 0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(-∞ ; + ∞  )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/>
                        <a:t>(-∞ ; +∞  )</a:t>
                      </a:r>
                      <a:endParaRPr sz="1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 dirty="0"/>
                        <a:t>(-∞ ; х</a:t>
                      </a:r>
                      <a:r>
                        <a:rPr lang="kk-KZ" sz="2000" u="none" strike="noStrike" cap="none" baseline="-25000" dirty="0"/>
                        <a:t>1 </a:t>
                      </a:r>
                      <a:r>
                        <a:rPr lang="kk-KZ" sz="2000" u="none" strike="noStrike" cap="none" dirty="0"/>
                        <a:t>) U (х</a:t>
                      </a:r>
                      <a:r>
                        <a:rPr lang="kk-KZ" sz="2000" u="none" strike="noStrike" cap="none" baseline="-25000" dirty="0"/>
                        <a:t>2</a:t>
                      </a:r>
                      <a:r>
                        <a:rPr lang="kk-KZ" sz="2000" u="none" strike="noStrike" cap="none" dirty="0"/>
                        <a:t> ; + ∞  )</a:t>
                      </a:r>
                      <a:endParaRPr sz="1800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k-KZ" sz="2000" u="none" strike="noStrike" cap="none" dirty="0"/>
                        <a:t> </a:t>
                      </a:r>
                      <a:endParaRPr sz="1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 descr="kv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333375"/>
            <a:ext cx="2016125" cy="184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 descr="kv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7675" y="2781300"/>
            <a:ext cx="1863725" cy="1604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 descr="kv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64163" y="333375"/>
            <a:ext cx="1776412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 descr="kv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9750" y="2565400"/>
            <a:ext cx="1570038" cy="180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 descr="kv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59113" y="549275"/>
            <a:ext cx="1863725" cy="169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 descr="kv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67400" y="2636838"/>
            <a:ext cx="1958975" cy="169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/>
          <p:nvPr/>
        </p:nvSpPr>
        <p:spPr>
          <a:xfrm>
            <a:off x="1500188" y="5286375"/>
            <a:ext cx="55689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085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у = -х²-3х-3      2) у = х²+4х-5     3) у = х² -2х+1</a:t>
            </a:r>
            <a:endParaRPr/>
          </a:p>
          <a:p>
            <a:pPr marL="0" marR="0" lvl="0" indent="45085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у = х²+5х+ 7      5) у = - х² +2х-1    6) у = - х²+4х+5</a:t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395288" y="1916113"/>
            <a:ext cx="37147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 </a:t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611188" y="4149725"/>
            <a:ext cx="40322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2700338" y="2060575"/>
            <a:ext cx="398462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Ә </a:t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5364163" y="1989138"/>
            <a:ext cx="4016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 </a:t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2700338" y="4076700"/>
            <a:ext cx="309562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5292725" y="4076700"/>
            <a:ext cx="341313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kk-KZ"/>
              <a:t>Теңсіздікті шешіңдер: 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kk-KZ"/>
              <a:t>х²-3х-4&lt;0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kk-KZ"/>
              <a:t>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367</Words>
  <Application>Microsoft Office PowerPoint</Application>
  <PresentationFormat>Экран (4:3)</PresentationFormat>
  <Paragraphs>70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Сабақтың міндеттері: </vt:lpstr>
      <vt:lpstr>Презентация PowerPoint</vt:lpstr>
      <vt:lpstr>Бір айнымалысы бар екінші дәрежелі теңсіздікті шешу алгоритмі </vt:lpstr>
      <vt:lpstr>Теңсіздіктің шешімдер жиыны. </vt:lpstr>
      <vt:lpstr>Презентация PowerPoint</vt:lpstr>
      <vt:lpstr>Теңсіздікті шешіңдер: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Жаннур</cp:lastModifiedBy>
  <cp:revision>4</cp:revision>
  <dcterms:modified xsi:type="dcterms:W3CDTF">2020-05-11T19:10:33Z</dcterms:modified>
</cp:coreProperties>
</file>