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63" r:id="rId2"/>
    <p:sldId id="257" r:id="rId3"/>
    <p:sldId id="259" r:id="rId4"/>
    <p:sldId id="261" r:id="rId5"/>
    <p:sldId id="260" r:id="rId6"/>
    <p:sldId id="258" r:id="rId7"/>
    <p:sldId id="262" r:id="rId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18B5B29-E9BA-4DEB-BDD5-87EB02F1D9B3}">
  <a:tblStyle styleId="{918B5B29-E9BA-4DEB-BDD5-87EB02F1D9B3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1206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7150266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k-K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k-K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k-K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k-K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k-K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k-K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k-K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k-K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k-K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k-K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k-K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k-K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3"/>
          <p:cNvSpPr txBox="1">
            <a:spLocks noChangeArrowheads="1"/>
          </p:cNvSpPr>
          <p:nvPr/>
        </p:nvSpPr>
        <p:spPr bwMode="auto">
          <a:xfrm>
            <a:off x="4143375" y="357188"/>
            <a:ext cx="158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r>
              <a:rPr lang="kk-KZ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Тақырыбы: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00188" y="928688"/>
            <a:ext cx="6843712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4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“Квадрат теңсіздік.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4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Квадрат теңсіздікті квадраттық функцияның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4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графигі арқылы шешу.”</a:t>
            </a:r>
            <a:endParaRPr lang="ru-RU" sz="2400" b="1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8" name="TextBox 5"/>
          <p:cNvSpPr txBox="1">
            <a:spLocks noChangeArrowheads="1"/>
          </p:cNvSpPr>
          <p:nvPr/>
        </p:nvSpPr>
        <p:spPr bwMode="auto">
          <a:xfrm>
            <a:off x="4143375" y="2714625"/>
            <a:ext cx="13525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r>
              <a:rPr lang="kk-KZ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Мақсаты:</a:t>
            </a:r>
            <a:endParaRPr lang="ru-RU" sz="2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9" name="TextBox 6"/>
          <p:cNvSpPr txBox="1">
            <a:spLocks noChangeArrowheads="1"/>
          </p:cNvSpPr>
          <p:nvPr/>
        </p:nvSpPr>
        <p:spPr bwMode="auto">
          <a:xfrm>
            <a:off x="1643063" y="3286125"/>
            <a:ext cx="678656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r>
              <a:rPr lang="kk-KZ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8.2.2.8</a:t>
            </a:r>
          </a:p>
          <a:p>
            <a:r>
              <a:rPr lang="kk-KZ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квадрат теңсіздіктерді шешу;</a:t>
            </a:r>
          </a:p>
        </p:txBody>
      </p:sp>
      <p:sp>
        <p:nvSpPr>
          <p:cNvPr id="11270" name="TextBox 7"/>
          <p:cNvSpPr txBox="1">
            <a:spLocks noChangeArrowheads="1"/>
          </p:cNvSpPr>
          <p:nvPr/>
        </p:nvSpPr>
        <p:spPr bwMode="auto">
          <a:xfrm>
            <a:off x="3721100" y="4714875"/>
            <a:ext cx="2279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r>
              <a:rPr lang="kk-KZ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Күтілетін нәтиже:</a:t>
            </a:r>
            <a:endParaRPr lang="ru-RU" sz="2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1" name="TextBox 8"/>
          <p:cNvSpPr txBox="1">
            <a:spLocks noChangeArrowheads="1"/>
          </p:cNvSpPr>
          <p:nvPr/>
        </p:nvSpPr>
        <p:spPr bwMode="auto">
          <a:xfrm>
            <a:off x="1643063" y="5214938"/>
            <a:ext cx="67865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r>
              <a:rPr lang="kk-KZ" sz="2400" b="1" i="1" dirty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Квадрат теңсіздікті квадраттық  функцияның графигі арқылы шешіп үйренеді.  </a:t>
            </a:r>
            <a:endParaRPr lang="ru-RU" sz="2400" b="1" i="1" dirty="0">
              <a:solidFill>
                <a:srgbClr val="00CC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85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kk-KZ" sz="3959"/>
              <a:t>Сабақтың міндеттері:</a:t>
            </a:r>
            <a:br>
              <a:rPr lang="kk-KZ" sz="3959"/>
            </a:br>
            <a:endParaRPr sz="3959"/>
          </a:p>
        </p:txBody>
      </p:sp>
      <p:sp>
        <p:nvSpPr>
          <p:cNvPr id="93" name="Google Shape;93;p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80"/>
              <a:buChar char="•"/>
            </a:pPr>
            <a:r>
              <a:rPr lang="kk-KZ" sz="2480"/>
              <a:t>квадраттық функцияның графигін  салуды,графиктердің орналасуын, квадраттық функцияның қасиеттерін қайталау; </a:t>
            </a:r>
            <a:endParaRPr sz="2480"/>
          </a:p>
          <a:p>
            <a:pPr marL="342900" lvl="0" indent="-342900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ts val="2480"/>
              <a:buChar char="•"/>
            </a:pPr>
            <a:r>
              <a:rPr lang="kk-KZ" sz="2480"/>
              <a:t>квадраттық функцияның графигін  схемалық түрде сала білуін дамытуды жалғастыру;</a:t>
            </a:r>
            <a:endParaRPr sz="2480"/>
          </a:p>
          <a:p>
            <a:pPr marL="342900" lvl="0" indent="-342900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ts val="2480"/>
              <a:buChar char="•"/>
            </a:pPr>
            <a:r>
              <a:rPr lang="kk-KZ" sz="2480"/>
              <a:t>квадраттық теңсіздіктерді шеше білу алгоритмін қалыптастыру; </a:t>
            </a:r>
            <a:endParaRPr sz="2480"/>
          </a:p>
          <a:p>
            <a:pPr marL="342900" lvl="0" indent="-342900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ts val="2480"/>
              <a:buChar char="•"/>
            </a:pPr>
            <a:r>
              <a:rPr lang="kk-KZ" sz="2480"/>
              <a:t>квадраттық теңсіздіктерді графиктік тәсілмен шешуге дағдыландыру;</a:t>
            </a:r>
            <a:endParaRPr sz="2480"/>
          </a:p>
          <a:p>
            <a:pPr marL="342900" lvl="0" indent="-342900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ts val="2480"/>
              <a:buChar char="•"/>
            </a:pPr>
            <a:r>
              <a:rPr lang="kk-KZ" sz="2480"/>
              <a:t>материалды игеру деңгейін алғашқы тексеру; </a:t>
            </a:r>
            <a:endParaRPr/>
          </a:p>
          <a:p>
            <a:pPr marL="342900" lvl="0" indent="-342900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ts val="2480"/>
              <a:buChar char="•"/>
            </a:pPr>
            <a:r>
              <a:rPr lang="kk-KZ" sz="2480"/>
              <a:t>оқушылардың шығармашылық ойлау қабілетін дамытуға,талдауға,жүйелеуге,өз ойын сауатты жеткізуге ықпал ету; 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6"/>
          <p:cNvSpPr txBox="1">
            <a:spLocks noGrp="1"/>
          </p:cNvSpPr>
          <p:nvPr>
            <p:ph type="body" idx="1"/>
          </p:nvPr>
        </p:nvSpPr>
        <p:spPr>
          <a:xfrm>
            <a:off x="526093" y="986425"/>
            <a:ext cx="7935239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kk-KZ" b="1" dirty="0">
                <a:solidFill>
                  <a:srgbClr val="FF0000"/>
                </a:solidFill>
              </a:rPr>
              <a:t>Анықтама:</a:t>
            </a:r>
            <a:r>
              <a:rPr lang="kk-KZ" dirty="0">
                <a:solidFill>
                  <a:srgbClr val="FF0000"/>
                </a:solidFill>
              </a:rPr>
              <a:t> </a:t>
            </a:r>
            <a:r>
              <a:rPr lang="kk-KZ" i="1" dirty="0">
                <a:solidFill>
                  <a:srgbClr val="FF0000"/>
                </a:solidFill>
              </a:rPr>
              <a:t>а</a:t>
            </a:r>
            <a:r>
              <a:rPr lang="kk-KZ" dirty="0">
                <a:solidFill>
                  <a:srgbClr val="FF0000"/>
                </a:solidFill>
              </a:rPr>
              <a:t>х²+bх+с&gt;0 , </a:t>
            </a:r>
            <a:r>
              <a:rPr lang="kk-KZ" i="1" dirty="0">
                <a:solidFill>
                  <a:srgbClr val="FF0000"/>
                </a:solidFill>
              </a:rPr>
              <a:t>а</a:t>
            </a:r>
            <a:r>
              <a:rPr lang="kk-KZ" dirty="0">
                <a:solidFill>
                  <a:srgbClr val="FF0000"/>
                </a:solidFill>
              </a:rPr>
              <a:t>х²+bх+с&lt;0, </a:t>
            </a:r>
            <a:r>
              <a:rPr lang="kk-KZ" i="1" dirty="0">
                <a:solidFill>
                  <a:srgbClr val="FF0000"/>
                </a:solidFill>
              </a:rPr>
              <a:t>а</a:t>
            </a:r>
            <a:r>
              <a:rPr lang="kk-KZ" dirty="0">
                <a:solidFill>
                  <a:srgbClr val="FF0000"/>
                </a:solidFill>
              </a:rPr>
              <a:t>х²+bх+с≥0 ,  </a:t>
            </a:r>
            <a:r>
              <a:rPr lang="kk-KZ" i="1" dirty="0">
                <a:solidFill>
                  <a:srgbClr val="FF0000"/>
                </a:solidFill>
              </a:rPr>
              <a:t>а</a:t>
            </a:r>
            <a:r>
              <a:rPr lang="kk-KZ" dirty="0">
                <a:solidFill>
                  <a:srgbClr val="FF0000"/>
                </a:solidFill>
              </a:rPr>
              <a:t>х²+bх+с≥0  түріндегі теңсіздіктер  квадрат теңсіздіктер деп  аталады.Мұндағы  </a:t>
            </a:r>
            <a:r>
              <a:rPr lang="kk-KZ" i="1" dirty="0">
                <a:solidFill>
                  <a:srgbClr val="FF0000"/>
                </a:solidFill>
              </a:rPr>
              <a:t>а</a:t>
            </a:r>
            <a:r>
              <a:rPr lang="kk-KZ" dirty="0">
                <a:solidFill>
                  <a:srgbClr val="FF0000"/>
                </a:solidFill>
              </a:rPr>
              <a:t>≠0. </a:t>
            </a:r>
            <a:endParaRPr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8"/>
          <p:cNvSpPr txBox="1">
            <a:spLocks noGrp="1"/>
          </p:cNvSpPr>
          <p:nvPr>
            <p:ph type="title"/>
          </p:nvPr>
        </p:nvSpPr>
        <p:spPr>
          <a:xfrm>
            <a:off x="602182" y="257367"/>
            <a:ext cx="8229600" cy="1570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kk-KZ" sz="3600" b="1" dirty="0">
                <a:solidFill>
                  <a:srgbClr val="FF0000"/>
                </a:solidFill>
              </a:rPr>
              <a:t>Бір айнымалысы бар екінші дәрежелі теңсіздікті шешу алгоритмі</a:t>
            </a:r>
            <a:r>
              <a:rPr lang="kk-KZ" sz="3959" dirty="0">
                <a:solidFill>
                  <a:srgbClr val="FF0000"/>
                </a:solidFill>
              </a:rPr>
              <a:t/>
            </a:r>
            <a:br>
              <a:rPr lang="kk-KZ" sz="3959" dirty="0">
                <a:solidFill>
                  <a:srgbClr val="FF0000"/>
                </a:solidFill>
              </a:rPr>
            </a:br>
            <a:endParaRPr sz="3959" dirty="0">
              <a:solidFill>
                <a:srgbClr val="FF0000"/>
              </a:solidFill>
            </a:endParaRPr>
          </a:p>
        </p:txBody>
      </p:sp>
      <p:sp>
        <p:nvSpPr>
          <p:cNvPr id="130" name="Google Shape;130;p18"/>
          <p:cNvSpPr txBox="1">
            <a:spLocks noGrp="1"/>
          </p:cNvSpPr>
          <p:nvPr>
            <p:ph type="body" idx="1"/>
          </p:nvPr>
        </p:nvSpPr>
        <p:spPr>
          <a:xfrm>
            <a:off x="548930" y="1515999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80"/>
              <a:buNone/>
            </a:pPr>
            <a:r>
              <a:rPr lang="kk-KZ" sz="2480" dirty="0">
                <a:solidFill>
                  <a:srgbClr val="FF0000"/>
                </a:solidFill>
              </a:rPr>
              <a:t>1.  Теңсіздікті   </a:t>
            </a:r>
            <a:r>
              <a:rPr lang="kk-KZ" sz="2480" b="1" dirty="0">
                <a:solidFill>
                  <a:srgbClr val="FF0000"/>
                </a:solidFill>
              </a:rPr>
              <a:t> </a:t>
            </a:r>
            <a:r>
              <a:rPr lang="kk-KZ" sz="2480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lang="kk-KZ" sz="248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  <a:r>
              <a:rPr lang="kk-KZ" sz="2480" baseline="300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kk-KZ" sz="248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</a:t>
            </a:r>
            <a:r>
              <a:rPr lang="kk-KZ" sz="2480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r>
              <a:rPr lang="kk-KZ" sz="248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x+</a:t>
            </a:r>
            <a:r>
              <a:rPr lang="kk-KZ" sz="2480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r>
              <a:rPr lang="kk-KZ" sz="248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&gt;0 (</a:t>
            </a:r>
            <a:r>
              <a:rPr lang="kk-KZ" sz="2480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lang="kk-KZ" sz="248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  <a:r>
              <a:rPr lang="kk-KZ" sz="2480" baseline="300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kk-KZ" sz="248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</a:t>
            </a:r>
            <a:r>
              <a:rPr lang="kk-KZ" sz="2480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r>
              <a:rPr lang="kk-KZ" sz="248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x+</a:t>
            </a:r>
            <a:r>
              <a:rPr lang="kk-KZ" sz="2480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r>
              <a:rPr lang="kk-KZ" sz="248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&lt;0)  түріне келтіру</a:t>
            </a:r>
            <a:endParaRPr sz="2480" dirty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lt1"/>
              </a:buClr>
              <a:buSzPts val="2480"/>
              <a:buNone/>
            </a:pPr>
            <a:r>
              <a:rPr lang="kk-KZ" sz="2480" dirty="0">
                <a:solidFill>
                  <a:srgbClr val="FF0000"/>
                </a:solidFill>
              </a:rPr>
              <a:t>2. </a:t>
            </a:r>
            <a:r>
              <a:rPr lang="kk-KZ" sz="248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y=</a:t>
            </a:r>
            <a:r>
              <a:rPr lang="kk-KZ" sz="2480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lang="kk-KZ" sz="248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  <a:r>
              <a:rPr lang="kk-KZ" sz="2480" baseline="300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kk-KZ" sz="248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</a:t>
            </a:r>
            <a:r>
              <a:rPr lang="kk-KZ" sz="2480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r>
              <a:rPr lang="kk-KZ" sz="248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x+</a:t>
            </a:r>
            <a:r>
              <a:rPr lang="kk-KZ" sz="2480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 </a:t>
            </a:r>
            <a:r>
              <a:rPr lang="kk-KZ" sz="248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функциясын қарастырамыз</a:t>
            </a:r>
            <a:endParaRPr sz="2480" dirty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lt1"/>
              </a:buClr>
              <a:buSzPts val="2480"/>
              <a:buNone/>
            </a:pPr>
            <a:r>
              <a:rPr lang="kk-KZ" sz="2480" dirty="0">
                <a:solidFill>
                  <a:srgbClr val="FF0000"/>
                </a:solidFill>
              </a:rPr>
              <a:t>3. Парабола тармақтарының бағытын анықтау</a:t>
            </a:r>
            <a:endParaRPr sz="2480" dirty="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lt1"/>
              </a:buClr>
              <a:buSzPts val="2480"/>
              <a:buNone/>
            </a:pPr>
            <a:r>
              <a:rPr lang="kk-KZ" sz="2480" dirty="0">
                <a:solidFill>
                  <a:srgbClr val="FF0000"/>
                </a:solidFill>
              </a:rPr>
              <a:t>4. Параболаның  ох осін қиятын нүктелерін анықтау (</a:t>
            </a:r>
            <a:r>
              <a:rPr lang="kk-KZ" sz="2480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lang="kk-KZ" sz="248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  <a:r>
              <a:rPr lang="kk-KZ" sz="2480" baseline="300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kk-KZ" sz="248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</a:t>
            </a:r>
            <a:r>
              <a:rPr lang="kk-KZ" sz="2480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r>
              <a:rPr lang="kk-KZ" sz="248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x+</a:t>
            </a:r>
            <a:r>
              <a:rPr lang="kk-KZ" sz="2480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r>
              <a:rPr lang="kk-KZ" sz="248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=0 теңдеуін шешіп</a:t>
            </a:r>
            <a:r>
              <a:rPr lang="kk-KZ" sz="2480" dirty="0">
                <a:solidFill>
                  <a:srgbClr val="FF0000"/>
                </a:solidFill>
              </a:rPr>
              <a:t>; х</a:t>
            </a:r>
            <a:r>
              <a:rPr lang="kk-KZ" sz="2480" baseline="-25000" dirty="0">
                <a:solidFill>
                  <a:srgbClr val="FF0000"/>
                </a:solidFill>
              </a:rPr>
              <a:t>1</a:t>
            </a:r>
            <a:r>
              <a:rPr lang="kk-KZ" sz="2480" dirty="0">
                <a:solidFill>
                  <a:srgbClr val="FF0000"/>
                </a:solidFill>
              </a:rPr>
              <a:t>  және  х</a:t>
            </a:r>
            <a:r>
              <a:rPr lang="kk-KZ" sz="2480" baseline="-25000" dirty="0">
                <a:solidFill>
                  <a:srgbClr val="FF0000"/>
                </a:solidFill>
              </a:rPr>
              <a:t>2</a:t>
            </a:r>
            <a:r>
              <a:rPr lang="kk-KZ" sz="2480" dirty="0">
                <a:solidFill>
                  <a:srgbClr val="FF0000"/>
                </a:solidFill>
              </a:rPr>
              <a:t> табамыз</a:t>
            </a:r>
            <a:endParaRPr sz="2480" dirty="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lt1"/>
              </a:buClr>
              <a:buSzPts val="2480"/>
              <a:buNone/>
            </a:pPr>
            <a:r>
              <a:rPr lang="kk-KZ" sz="2480" dirty="0">
                <a:solidFill>
                  <a:srgbClr val="FF0000"/>
                </a:solidFill>
              </a:rPr>
              <a:t>5.  </a:t>
            </a:r>
            <a:r>
              <a:rPr lang="kk-KZ" sz="248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y=</a:t>
            </a:r>
            <a:r>
              <a:rPr lang="kk-KZ" sz="2480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lang="kk-KZ" sz="248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  <a:r>
              <a:rPr lang="kk-KZ" sz="2480" baseline="300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kk-KZ" sz="248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</a:t>
            </a:r>
            <a:r>
              <a:rPr lang="kk-KZ" sz="2480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r>
              <a:rPr lang="kk-KZ" sz="248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x+</a:t>
            </a:r>
            <a:r>
              <a:rPr lang="kk-KZ" sz="2480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  </a:t>
            </a:r>
            <a:r>
              <a:rPr lang="kk-KZ" sz="248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схемалық  графигін саламыз </a:t>
            </a:r>
            <a:endParaRPr sz="2480" dirty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lt1"/>
              </a:buClr>
              <a:buSzPts val="2480"/>
              <a:buNone/>
            </a:pPr>
            <a:r>
              <a:rPr lang="kk-KZ" sz="2480" dirty="0">
                <a:solidFill>
                  <a:srgbClr val="FF0000"/>
                </a:solidFill>
              </a:rPr>
              <a:t>6. y&gt;0 (y&lt;0) болатындай параболаның бөлігін көрсетеміз</a:t>
            </a:r>
            <a:endParaRPr dirty="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lt1"/>
              </a:buClr>
              <a:buSzPts val="2480"/>
              <a:buNone/>
            </a:pPr>
            <a:r>
              <a:rPr lang="kk-KZ" sz="2480" dirty="0">
                <a:solidFill>
                  <a:srgbClr val="FF0000"/>
                </a:solidFill>
              </a:rPr>
              <a:t>7. Абсцисса осінен y&gt;0 (y&lt;0)  болатындай х-тің мәнін көрсетеміз</a:t>
            </a:r>
            <a:endParaRPr sz="2480" dirty="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lt1"/>
              </a:buClr>
              <a:buSzPts val="2480"/>
              <a:buNone/>
            </a:pPr>
            <a:r>
              <a:rPr lang="kk-KZ" sz="2480" dirty="0">
                <a:solidFill>
                  <a:srgbClr val="FF0000"/>
                </a:solidFill>
              </a:rPr>
              <a:t>8. Аралықпен жауабын жазу</a:t>
            </a:r>
            <a:endParaRPr sz="2480" dirty="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ts val="2480"/>
              <a:buNone/>
            </a:pPr>
            <a:endParaRPr sz="248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kk-KZ"/>
              <a:t>Теңсіздіктің шешімдер жиыны. </a:t>
            </a:r>
            <a:endParaRPr/>
          </a:p>
        </p:txBody>
      </p:sp>
      <p:graphicFrame>
        <p:nvGraphicFramePr>
          <p:cNvPr id="123" name="Google Shape;123;p17"/>
          <p:cNvGraphicFramePr/>
          <p:nvPr/>
        </p:nvGraphicFramePr>
        <p:xfrm>
          <a:off x="611561" y="2276873"/>
          <a:ext cx="8136900" cy="3672375"/>
        </p:xfrm>
        <a:graphic>
          <a:graphicData uri="http://schemas.openxmlformats.org/drawingml/2006/table">
            <a:tbl>
              <a:tblPr firstRow="1" firstCol="1" lastRow="1" lastCol="1" bandRow="1" bandCol="1">
                <a:noFill/>
                <a:tableStyleId>{918B5B29-E9BA-4DEB-BDD5-87EB02F1D9B3}</a:tableStyleId>
              </a:tblPr>
              <a:tblGrid>
                <a:gridCol w="439325"/>
                <a:gridCol w="2381750"/>
                <a:gridCol w="1641200"/>
                <a:gridCol w="1270900"/>
                <a:gridCol w="2403725"/>
              </a:tblGrid>
              <a:tr h="10015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2000" u="none" strike="noStrike" cap="none"/>
                        <a:t> </a:t>
                      </a:r>
                      <a:endParaRPr sz="1800" u="none" strike="noStrike" cap="none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2000" u="none" strike="noStrike" cap="none"/>
                        <a:t>                 D =в</a:t>
                      </a:r>
                      <a:r>
                        <a:rPr lang="kk-KZ" sz="2000" u="none" strike="noStrike" cap="none" baseline="30000"/>
                        <a:t>2</a:t>
                      </a:r>
                      <a:r>
                        <a:rPr lang="kk-KZ" sz="2000" u="none" strike="noStrike" cap="none"/>
                        <a:t> -4ас</a:t>
                      </a:r>
                      <a:endParaRPr sz="1800" u="none" strike="noStrike" cap="none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2000" u="none" strike="noStrike" cap="none"/>
                        <a:t>Теңсіздік</a:t>
                      </a:r>
                      <a:endParaRPr sz="18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2000" u="none" strike="noStrike" cap="none"/>
                        <a:t> D &lt; 0 </a:t>
                      </a:r>
                      <a:endParaRPr sz="18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2000" u="none" strike="noStrike" cap="none"/>
                        <a:t> D = 0  </a:t>
                      </a:r>
                      <a:endParaRPr sz="18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2000" u="none" strike="noStrike" cap="none"/>
                        <a:t> D &gt; 0</a:t>
                      </a:r>
                      <a:endParaRPr sz="1800" u="none" strike="noStrike" cap="none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2000" u="none" strike="noStrike" cap="none"/>
                        <a:t> </a:t>
                      </a:r>
                      <a:endParaRPr sz="18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</a:tr>
              <a:tr h="6677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2000" u="none" strike="noStrike" cap="none"/>
                        <a:t>1</a:t>
                      </a:r>
                      <a:endParaRPr sz="18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2000" u="none" strike="noStrike" cap="none"/>
                        <a:t>  ах</a:t>
                      </a:r>
                      <a:r>
                        <a:rPr lang="kk-KZ" sz="2000" u="none" strike="noStrike" cap="none" baseline="30000"/>
                        <a:t>2</a:t>
                      </a:r>
                      <a:r>
                        <a:rPr lang="kk-KZ" sz="2000" u="none" strike="noStrike" cap="none"/>
                        <a:t> + вх +с  &gt; 0  </a:t>
                      </a:r>
                      <a:endParaRPr sz="18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2000" u="none" strike="noStrike" cap="none"/>
                        <a:t>(-∞ ; + ∞  )</a:t>
                      </a:r>
                      <a:endParaRPr sz="18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2000" u="none" strike="noStrike" cap="none"/>
                        <a:t>(-∞ ; +∞  )</a:t>
                      </a:r>
                      <a:endParaRPr sz="18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2000" u="none" strike="noStrike" cap="none"/>
                        <a:t>(-∞ ; х</a:t>
                      </a:r>
                      <a:r>
                        <a:rPr lang="kk-KZ" sz="2000" u="none" strike="noStrike" cap="none" baseline="-25000"/>
                        <a:t>1 </a:t>
                      </a:r>
                      <a:r>
                        <a:rPr lang="kk-KZ" sz="2000" u="none" strike="noStrike" cap="none"/>
                        <a:t>) U (х</a:t>
                      </a:r>
                      <a:r>
                        <a:rPr lang="kk-KZ" sz="2000" u="none" strike="noStrike" cap="none" baseline="-25000"/>
                        <a:t>2</a:t>
                      </a:r>
                      <a:r>
                        <a:rPr lang="kk-KZ" sz="2000" u="none" strike="noStrike" cap="none"/>
                        <a:t> ; + ∞  )</a:t>
                      </a:r>
                      <a:endParaRPr sz="1800" u="none" strike="noStrike" cap="none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2000" u="none" strike="noStrike" cap="none"/>
                        <a:t> </a:t>
                      </a:r>
                      <a:endParaRPr sz="18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</a:tr>
              <a:tr h="6677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2000" u="none" strike="noStrike" cap="none"/>
                        <a:t>2</a:t>
                      </a:r>
                      <a:endParaRPr sz="18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2000" u="none" strike="noStrike" cap="none"/>
                        <a:t>  ах</a:t>
                      </a:r>
                      <a:r>
                        <a:rPr lang="kk-KZ" sz="2000" u="none" strike="noStrike" cap="none" baseline="30000"/>
                        <a:t>2</a:t>
                      </a:r>
                      <a:r>
                        <a:rPr lang="kk-KZ" sz="2000" u="none" strike="noStrike" cap="none"/>
                        <a:t> + вх +с  &lt; 0</a:t>
                      </a:r>
                      <a:endParaRPr sz="18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2000" u="none" strike="noStrike" cap="none"/>
                        <a:t>     Бос жиын </a:t>
                      </a:r>
                      <a:endParaRPr sz="18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2000" u="none" strike="noStrike" cap="none"/>
                        <a:t>Бос жиын</a:t>
                      </a:r>
                      <a:endParaRPr sz="18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2000" u="none" strike="noStrike" cap="none"/>
                        <a:t>(х</a:t>
                      </a:r>
                      <a:r>
                        <a:rPr lang="kk-KZ" sz="2000" u="none" strike="noStrike" cap="none" baseline="-25000"/>
                        <a:t>1</a:t>
                      </a:r>
                      <a:r>
                        <a:rPr lang="kk-KZ" sz="2000" u="none" strike="noStrike" cap="none"/>
                        <a:t> ; х</a:t>
                      </a:r>
                      <a:r>
                        <a:rPr lang="kk-KZ" sz="2000" u="none" strike="noStrike" cap="none" baseline="-25000"/>
                        <a:t>2</a:t>
                      </a:r>
                      <a:r>
                        <a:rPr lang="kk-KZ" sz="2000" u="none" strike="noStrike" cap="none"/>
                        <a:t>)</a:t>
                      </a:r>
                      <a:endParaRPr sz="1800" u="none" strike="noStrike" cap="none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2000" u="none" strike="noStrike" cap="none"/>
                        <a:t> </a:t>
                      </a:r>
                      <a:endParaRPr sz="18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</a:tr>
              <a:tr h="6677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2000" u="none" strike="noStrike" cap="none"/>
                        <a:t>3</a:t>
                      </a:r>
                      <a:endParaRPr sz="18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2000" u="none" strike="noStrike" cap="none"/>
                        <a:t> - ах</a:t>
                      </a:r>
                      <a:r>
                        <a:rPr lang="kk-KZ" sz="2000" u="none" strike="noStrike" cap="none" baseline="30000"/>
                        <a:t>2</a:t>
                      </a:r>
                      <a:r>
                        <a:rPr lang="kk-KZ" sz="2000" u="none" strike="noStrike" cap="none"/>
                        <a:t> + вх +с  &gt; 0</a:t>
                      </a:r>
                      <a:endParaRPr sz="18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2000" u="none" strike="noStrike" cap="none"/>
                        <a:t>Бос жиын</a:t>
                      </a:r>
                      <a:endParaRPr sz="18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2000" u="none" strike="noStrike" cap="none"/>
                        <a:t>Бос жиын</a:t>
                      </a:r>
                      <a:endParaRPr sz="18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2000" u="none" strike="noStrike" cap="none"/>
                        <a:t>(х</a:t>
                      </a:r>
                      <a:r>
                        <a:rPr lang="kk-KZ" sz="2000" u="none" strike="noStrike" cap="none" baseline="-25000"/>
                        <a:t>1</a:t>
                      </a:r>
                      <a:r>
                        <a:rPr lang="kk-KZ" sz="2000" u="none" strike="noStrike" cap="none"/>
                        <a:t> ; х</a:t>
                      </a:r>
                      <a:r>
                        <a:rPr lang="kk-KZ" sz="2000" u="none" strike="noStrike" cap="none" baseline="-25000"/>
                        <a:t>2</a:t>
                      </a:r>
                      <a:r>
                        <a:rPr lang="kk-KZ" sz="2000" u="none" strike="noStrike" cap="none"/>
                        <a:t>)</a:t>
                      </a:r>
                      <a:endParaRPr sz="1800" u="none" strike="noStrike" cap="none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2000" u="none" strike="noStrike" cap="none"/>
                        <a:t> </a:t>
                      </a:r>
                      <a:endParaRPr sz="18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</a:tr>
              <a:tr h="6677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2000" u="none" strike="noStrike" cap="none"/>
                        <a:t>4</a:t>
                      </a:r>
                      <a:endParaRPr sz="18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2000" u="none" strike="noStrike" cap="none"/>
                        <a:t>-  ах</a:t>
                      </a:r>
                      <a:r>
                        <a:rPr lang="kk-KZ" sz="2000" u="none" strike="noStrike" cap="none" baseline="30000"/>
                        <a:t>2</a:t>
                      </a:r>
                      <a:r>
                        <a:rPr lang="kk-KZ" sz="2000" u="none" strike="noStrike" cap="none"/>
                        <a:t> + вх +с  &lt; 0</a:t>
                      </a:r>
                      <a:endParaRPr sz="18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2000" u="none" strike="noStrike" cap="none"/>
                        <a:t>(-∞ ; + ∞  )</a:t>
                      </a:r>
                      <a:endParaRPr sz="18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2000" u="none" strike="noStrike" cap="none"/>
                        <a:t>(-∞ ; +∞  )</a:t>
                      </a:r>
                      <a:endParaRPr sz="18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2000" u="none" strike="noStrike" cap="none" dirty="0"/>
                        <a:t>(-∞ ; х</a:t>
                      </a:r>
                      <a:r>
                        <a:rPr lang="kk-KZ" sz="2000" u="none" strike="noStrike" cap="none" baseline="-25000" dirty="0"/>
                        <a:t>1 </a:t>
                      </a:r>
                      <a:r>
                        <a:rPr lang="kk-KZ" sz="2000" u="none" strike="noStrike" cap="none" dirty="0"/>
                        <a:t>) U (х</a:t>
                      </a:r>
                      <a:r>
                        <a:rPr lang="kk-KZ" sz="2000" u="none" strike="noStrike" cap="none" baseline="-25000" dirty="0"/>
                        <a:t>2</a:t>
                      </a:r>
                      <a:r>
                        <a:rPr lang="kk-KZ" sz="2000" u="none" strike="noStrike" cap="none" dirty="0"/>
                        <a:t> ; + ∞  )</a:t>
                      </a:r>
                      <a:endParaRPr sz="1800" u="none" strike="noStrike" cap="none"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k-KZ" sz="2000" u="none" strike="noStrike" cap="none" dirty="0"/>
                        <a:t> </a:t>
                      </a:r>
                      <a:endParaRPr sz="18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5" descr="kv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9750" y="333375"/>
            <a:ext cx="2016125" cy="1846263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5" descr="kv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87675" y="2781300"/>
            <a:ext cx="1863725" cy="16049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5" descr="kv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364163" y="333375"/>
            <a:ext cx="1776412" cy="1647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5" descr="kv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39750" y="2565400"/>
            <a:ext cx="1570038" cy="180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5" descr="kv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059113" y="549275"/>
            <a:ext cx="1863725" cy="1698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5" descr="kv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867400" y="2636838"/>
            <a:ext cx="1958975" cy="1698625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5"/>
          <p:cNvSpPr/>
          <p:nvPr/>
        </p:nvSpPr>
        <p:spPr>
          <a:xfrm>
            <a:off x="1500188" y="5286375"/>
            <a:ext cx="556895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45085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1) у = -х²-3х-3      2) у = х²+4х-5     3) у = х² -2х+1</a:t>
            </a:r>
            <a:endParaRPr/>
          </a:p>
          <a:p>
            <a:pPr marL="0" marR="0" lvl="0" indent="45085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4) у = х²+5х+ 7      5) у = - х² +2х-1    6) у = - х²+4х+5</a:t>
            </a:r>
            <a:endParaRPr/>
          </a:p>
        </p:txBody>
      </p:sp>
      <p:sp>
        <p:nvSpPr>
          <p:cNvPr id="105" name="Google Shape;105;p15"/>
          <p:cNvSpPr/>
          <p:nvPr/>
        </p:nvSpPr>
        <p:spPr>
          <a:xfrm>
            <a:off x="395288" y="1916113"/>
            <a:ext cx="371475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 </a:t>
            </a:r>
            <a:endParaRPr/>
          </a:p>
        </p:txBody>
      </p:sp>
      <p:sp>
        <p:nvSpPr>
          <p:cNvPr id="106" name="Google Shape;106;p15"/>
          <p:cNvSpPr/>
          <p:nvPr/>
        </p:nvSpPr>
        <p:spPr>
          <a:xfrm>
            <a:off x="611188" y="4149725"/>
            <a:ext cx="403225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 </a:t>
            </a:r>
            <a:endParaRPr/>
          </a:p>
        </p:txBody>
      </p:sp>
      <p:sp>
        <p:nvSpPr>
          <p:cNvPr id="107" name="Google Shape;107;p15"/>
          <p:cNvSpPr/>
          <p:nvPr/>
        </p:nvSpPr>
        <p:spPr>
          <a:xfrm>
            <a:off x="2700338" y="2060575"/>
            <a:ext cx="398462" cy="366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Ә </a:t>
            </a:r>
            <a:endParaRPr/>
          </a:p>
        </p:txBody>
      </p:sp>
      <p:sp>
        <p:nvSpPr>
          <p:cNvPr id="108" name="Google Shape;108;p15"/>
          <p:cNvSpPr/>
          <p:nvPr/>
        </p:nvSpPr>
        <p:spPr>
          <a:xfrm>
            <a:off x="5364163" y="1989138"/>
            <a:ext cx="401637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Б </a:t>
            </a:r>
            <a:endParaRPr/>
          </a:p>
        </p:txBody>
      </p:sp>
      <p:sp>
        <p:nvSpPr>
          <p:cNvPr id="109" name="Google Shape;109;p15"/>
          <p:cNvSpPr/>
          <p:nvPr/>
        </p:nvSpPr>
        <p:spPr>
          <a:xfrm>
            <a:off x="2700338" y="4076700"/>
            <a:ext cx="309562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Г</a:t>
            </a:r>
            <a:endParaRPr/>
          </a:p>
        </p:txBody>
      </p:sp>
      <p:sp>
        <p:nvSpPr>
          <p:cNvPr id="110" name="Google Shape;110;p15"/>
          <p:cNvSpPr/>
          <p:nvPr/>
        </p:nvSpPr>
        <p:spPr>
          <a:xfrm>
            <a:off x="5292725" y="4076700"/>
            <a:ext cx="341313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kk-KZ"/>
              <a:t>Теңсіздікті шешіңдер: </a:t>
            </a:r>
            <a:endParaRPr/>
          </a:p>
        </p:txBody>
      </p:sp>
      <p:sp>
        <p:nvSpPr>
          <p:cNvPr id="136" name="Google Shape;136;p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kk-KZ"/>
              <a:t>х²-3х-4&lt;0</a:t>
            </a:r>
            <a:endParaRPr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kk-KZ"/>
              <a:t> </a:t>
            </a:r>
            <a:endParaRPr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367</Words>
  <Application>Microsoft Office PowerPoint</Application>
  <PresentationFormat>Экран (4:3)</PresentationFormat>
  <Paragraphs>70</Paragraphs>
  <Slides>7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Сабақтың міндеттері: </vt:lpstr>
      <vt:lpstr>Презентация PowerPoint</vt:lpstr>
      <vt:lpstr>Бір айнымалысы бар екінші дәрежелі теңсіздікті шешу алгоритмі </vt:lpstr>
      <vt:lpstr>Теңсіздіктің шешімдер жиыны. </vt:lpstr>
      <vt:lpstr>Презентация PowerPoint</vt:lpstr>
      <vt:lpstr>Теңсіздікті шешіңдер: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Жаннур</cp:lastModifiedBy>
  <cp:revision>4</cp:revision>
  <dcterms:modified xsi:type="dcterms:W3CDTF">2020-05-11T19:10:33Z</dcterms:modified>
</cp:coreProperties>
</file>