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60" r:id="rId5"/>
    <p:sldId id="280" r:id="rId6"/>
    <p:sldId id="336" r:id="rId7"/>
    <p:sldId id="286" r:id="rId8"/>
    <p:sldId id="287" r:id="rId9"/>
    <p:sldId id="292" r:id="rId10"/>
    <p:sldId id="293" r:id="rId11"/>
    <p:sldId id="294" r:id="rId12"/>
    <p:sldId id="278" r:id="rId13"/>
    <p:sldId id="298" r:id="rId14"/>
    <p:sldId id="326" r:id="rId15"/>
    <p:sldId id="342" r:id="rId16"/>
    <p:sldId id="335" r:id="rId17"/>
    <p:sldId id="323" r:id="rId18"/>
    <p:sldId id="343" r:id="rId19"/>
    <p:sldId id="319" r:id="rId20"/>
    <p:sldId id="337" r:id="rId21"/>
    <p:sldId id="341" r:id="rId22"/>
    <p:sldId id="344" r:id="rId23"/>
    <p:sldId id="338" r:id="rId24"/>
    <p:sldId id="339" r:id="rId25"/>
    <p:sldId id="340" r:id="rId26"/>
    <p:sldId id="332" r:id="rId27"/>
    <p:sldId id="324" r:id="rId28"/>
  </p:sldIdLst>
  <p:sldSz cx="9144000" cy="5143500" type="screen16x9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исова Бакытгуль Токтасыновна" initials="РБТ" lastIdx="2" clrIdx="0">
    <p:extLst>
      <p:ext uri="{19B8F6BF-5375-455C-9EA6-DF929625EA0E}">
        <p15:presenceInfo xmlns="" xmlns:p15="http://schemas.microsoft.com/office/powerpoint/2012/main" userId="Раисова Бакытгуль Токтасы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B82"/>
    <a:srgbClr val="2E6EBC"/>
    <a:srgbClr val="008080"/>
    <a:srgbClr val="C75F09"/>
    <a:srgbClr val="C85F08"/>
    <a:srgbClr val="A95007"/>
    <a:srgbClr val="DF3C0F"/>
    <a:srgbClr val="6CA62C"/>
    <a:srgbClr val="E4931C"/>
    <a:srgbClr val="FFE8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07B54-C748-40B1-98B7-8DA2C362C0F2}" v="1" dt="2020-09-16T02:24:0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60"/>
  </p:normalViewPr>
  <p:slideViewPr>
    <p:cSldViewPr>
      <p:cViewPr>
        <p:scale>
          <a:sx n="100" d="100"/>
          <a:sy n="100" d="100"/>
        </p:scale>
        <p:origin x="-51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рмухамедова Мухубону Адилхановна" userId="S::narmukhamedova_m@fmsh.nis.edu.kz::3f28c2f4-54c1-462f-9436-6318a9bf0a38" providerId="AD" clId="Web-{FA307B54-C748-40B1-98B7-8DA2C362C0F2}"/>
    <pc:docChg chg="delSld">
      <pc:chgData name="Нармухамедова Мухубону Адилхановна" userId="S::narmukhamedova_m@fmsh.nis.edu.kz::3f28c2f4-54c1-462f-9436-6318a9bf0a38" providerId="AD" clId="Web-{FA307B54-C748-40B1-98B7-8DA2C362C0F2}" dt="2020-09-16T02:24:08.213" v="0"/>
      <pc:docMkLst>
        <pc:docMk/>
      </pc:docMkLst>
      <pc:sldChg chg="del">
        <pc:chgData name="Нармухамедова Мухубону Адилхановна" userId="S::narmukhamedova_m@fmsh.nis.edu.kz::3f28c2f4-54c1-462f-9436-6318a9bf0a38" providerId="AD" clId="Web-{FA307B54-C748-40B1-98B7-8DA2C362C0F2}" dt="2020-09-16T02:24:08.213" v="0"/>
        <pc:sldMkLst>
          <pc:docMk/>
          <pc:sldMk cId="3295746507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53B6-1F73-4729-901E-8945D2DBCF1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AE430-309D-40E9-AD1F-73367B511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2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E430-309D-40E9-AD1F-73367B511F1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872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47864" y="1203598"/>
            <a:ext cx="5508612" cy="240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800" b="1" dirty="0" smtClean="0">
                <a:ln w="9525">
                  <a:noFill/>
                </a:ln>
                <a:gradFill>
                  <a:gsLst>
                    <a:gs pos="51000">
                      <a:schemeClr val="accent1">
                        <a:lumMod val="40000"/>
                        <a:lumOff val="60000"/>
                      </a:schemeClr>
                    </a:gs>
                    <a:gs pos="66000">
                      <a:schemeClr val="accent1">
                        <a:lumMod val="75000"/>
                      </a:schemeClr>
                    </a:gs>
                    <a:gs pos="34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Құрамында дәрежесі бар өрнектерді түрлендіру</a:t>
            </a:r>
            <a:endParaRPr kumimoji="0" lang="ru-RU" sz="4800" b="1" u="none" strike="noStrike" kern="1200" normalizeH="0" baseline="0" noProof="0" dirty="0">
              <a:ln w="9525">
                <a:noFill/>
              </a:ln>
              <a:gradFill>
                <a:gsLst>
                  <a:gs pos="51000">
                    <a:schemeClr val="accent1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  <a:gs pos="34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сақтаңыз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). 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/>
                  <a:t>2).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/>
                </a:r>
                <a:r>
                  <a:rPr lang="en-US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</a:rPr>
                  <a:t>3).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</a:t>
                </a:r>
                <a:r>
                  <a:rPr lang="ru-RU" b="1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∙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ru-RU" b="1" dirty="0"/>
                  <a:t>4).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</a:rPr>
                  <a:t>5).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/>
                </a:r>
                <a:endParaRPr lang="ru-RU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788024" y="1131590"/>
                <a:ext cx="3888432" cy="4228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4400" b="1" dirty="0"/>
                  <a:t> = а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4400" b="1" dirty="0"/>
                  <a:t> = 0</a:t>
                </a:r>
              </a:p>
              <a:p>
                <a:r>
                  <a:rPr lang="ru-RU" sz="4400" b="1" dirty="0"/>
                  <a:t> а</a:t>
                </a:r>
                <a:r>
                  <a:rPr lang="en-US" sz="4400" b="1" dirty="0"/>
                  <a:t>º</a:t>
                </a:r>
                <a:r>
                  <a:rPr lang="ru-RU" sz="4400" b="1" dirty="0"/>
                  <a:t> = 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4400" b="1" i="1" smtClean="0">
                                <a:latin typeface="Cambria Math"/>
                              </a:rPr>
                              <m:t>−а</m:t>
                            </m:r>
                          </m:e>
                        </m:d>
                      </m:e>
                      <m:sup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жұп</m:t>
                        </m:r>
                      </m:sup>
                    </m:sSup>
                  </m:oMath>
                </a14:m>
                <a:r>
                  <a:rPr lang="ru-RU" sz="4400" b="1" dirty="0"/>
                  <a:t> = +в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4400" b="1" i="1">
                                <a:latin typeface="Cambria Math"/>
                              </a:rPr>
                              <m:t>−а</m:t>
                            </m:r>
                          </m:e>
                        </m:d>
                      </m:e>
                      <m:sup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тақ</m:t>
                        </m:r>
                      </m:sup>
                    </m:sSup>
                  </m:oMath>
                </a14:m>
                <a:r>
                  <a:rPr lang="ru-RU" sz="4400" b="1" dirty="0"/>
                  <a:t> = -в</a:t>
                </a:r>
              </a:p>
              <a:p>
                <a:endParaRPr lang="ru-RU" sz="44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31590"/>
                <a:ext cx="3888432" cy="4228273"/>
              </a:xfrm>
              <a:prstGeom prst="rect">
                <a:avLst/>
              </a:prstGeom>
              <a:blipFill>
                <a:blip r:embed="rId3"/>
                <a:stretch>
                  <a:fillRect l="-2665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>
            <a:stCxn id="2" idx="2"/>
            <a:endCxn id="3" idx="2"/>
          </p:cNvCxnSpPr>
          <p:nvPr/>
        </p:nvCxnSpPr>
        <p:spPr>
          <a:xfrm>
            <a:off x="4572000" y="1063229"/>
            <a:ext cx="0" cy="35313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30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ADD8C1-D4AC-493E-9CF7-97E1CC77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63229"/>
            <a:ext cx="4364792" cy="34563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B1ACEB0-3776-4D2E-B8C6-E1760D5A5596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көрсеткішті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дәреже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пайдаланып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бос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орындарды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толтырыңыз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37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 критерийлері: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k-KZ" dirty="0" smtClean="0"/>
              <a:t>Өрнектің мәнін табу барысында дәреженің қасиеттерін қолдана алады.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Амалдарды орындау ретін сақтай отырып, бүтін көрсеткішті дәрежесі бар өрнектің мәнін таба алады.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Дәрежелері бар есептеу мысалдарында малдар орындау тәртібін, реттілігін біледі.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B1ACEB0-3776-4D2E-B8C6-E1760D5A5596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көрсеткішті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дәреже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пайдаланып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бос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орындарды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толтырыңыз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53304" t="32489" r="16446" b="10784"/>
          <a:stretch>
            <a:fillRect/>
          </a:stretch>
        </p:blipFill>
        <p:spPr bwMode="auto">
          <a:xfrm>
            <a:off x="2571736" y="928676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337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2D7FC-696F-4867-A356-53043AB5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sz="3000" b="1" dirty="0" err="1" smtClean="0">
                <a:solidFill>
                  <a:srgbClr val="002B82"/>
                </a:solidFill>
              </a:rPr>
              <a:t>Өздік</a:t>
            </a:r>
            <a:r>
              <a:rPr lang="ru-RU" sz="3000" b="1" dirty="0" smtClean="0">
                <a:solidFill>
                  <a:srgbClr val="002B82"/>
                </a:solidFill>
              </a:rPr>
              <a:t> </a:t>
            </a:r>
            <a:r>
              <a:rPr lang="ru-RU" sz="3000" b="1" dirty="0" err="1" smtClean="0">
                <a:solidFill>
                  <a:srgbClr val="002B82"/>
                </a:solidFill>
              </a:rPr>
              <a:t>жұмыс</a:t>
            </a:r>
            <a:endParaRPr lang="ru-RU" sz="3000" b="1" dirty="0">
              <a:solidFill>
                <a:srgbClr val="002B8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E43737-7FA1-4090-A1E4-83A83D4A4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96" y="1781639"/>
            <a:ext cx="8229600" cy="3394472"/>
          </a:xfrm>
        </p:spPr>
        <p:txBody>
          <a:bodyPr/>
          <a:lstStyle/>
          <a:p>
            <a:pPr marL="0" indent="0" algn="just">
              <a:lnSpc>
                <a:spcPts val="1013"/>
              </a:lnSpc>
              <a:buNone/>
              <a:defRPr/>
            </a:pPr>
            <a:r>
              <a:rPr lang="ru-RU" sz="2000" i="1" dirty="0" err="1">
                <a:effectLst/>
                <a:latin typeface="Times New Roman"/>
                <a:ea typeface="Calibri"/>
                <a:cs typeface="Times New Roman"/>
              </a:rPr>
              <a:t>Теңдік</a:t>
            </a: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 тура </a:t>
            </a:r>
            <a:r>
              <a:rPr lang="ru-RU" sz="2000" i="1" dirty="0" err="1">
                <a:effectLst/>
                <a:latin typeface="Times New Roman"/>
                <a:ea typeface="Calibri"/>
                <a:cs typeface="Times New Roman"/>
              </a:rPr>
              <a:t>болатындай</a:t>
            </a: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 бос </a:t>
            </a:r>
            <a:r>
              <a:rPr lang="ru-RU" sz="2000" i="1" dirty="0" err="1">
                <a:effectLst/>
                <a:latin typeface="Times New Roman"/>
                <a:ea typeface="Calibri"/>
                <a:cs typeface="Times New Roman"/>
              </a:rPr>
              <a:t>орындарды</a:t>
            </a: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 err="1">
                <a:effectLst/>
                <a:latin typeface="Times New Roman"/>
                <a:ea typeface="Calibri"/>
                <a:cs typeface="Times New Roman"/>
              </a:rPr>
              <a:t>толтырыңыз</a:t>
            </a: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ts val="1013"/>
              </a:lnSpc>
              <a:buNone/>
              <a:defRPr/>
            </a:pPr>
            <a:endParaRPr lang="ru-RU" i="1" dirty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ts val="1013"/>
              </a:lnSpc>
              <a:buNone/>
              <a:defRPr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ts val="1013"/>
              </a:lnSpc>
              <a:buNone/>
              <a:defRPr/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1. (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y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2 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∙ (…)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y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10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.              2.  (…)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2 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∙ 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c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c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13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ts val="1013"/>
              </a:lnSpc>
              <a:buFont typeface="Wingdings" panose="05000000000000000000" pitchFamily="2" charset="2"/>
              <a:buAutoNum type="arabicPeriod"/>
              <a:defRPr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ts val="1013"/>
              </a:lnSpc>
              <a:buNone/>
              <a:defRPr/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3</a:t>
            </a:r>
            <a:r>
              <a:rPr lang="ru-RU" i="1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i="1" dirty="0">
                <a:effectLst/>
                <a:latin typeface="Times New Roman"/>
                <a:ea typeface="Calibri"/>
                <a:cs typeface="Times New Roman"/>
              </a:rPr>
              <a:t>b</a:t>
            </a:r>
            <a:r>
              <a:rPr lang="ru-RU" baseline="30000" dirty="0">
                <a:effectLst/>
                <a:latin typeface="Times New Roman"/>
                <a:ea typeface="Calibri"/>
                <a:cs typeface="Times New Roman"/>
              </a:rPr>
              <a:t>2 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∙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(…)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= -27</a:t>
            </a:r>
            <a:r>
              <a:rPr lang="en-US" i="1" dirty="0">
                <a:effectLst/>
                <a:latin typeface="Times New Roman"/>
                <a:ea typeface="Calibri"/>
                <a:cs typeface="Times New Roman"/>
              </a:rPr>
              <a:t>b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11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.             4.   (…)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2 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∙ </a:t>
            </a:r>
            <a:r>
              <a:rPr lang="en-US" i="1" dirty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18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en-US" i="1" dirty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24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ts val="1013"/>
              </a:lnSpc>
              <a:buNone/>
              <a:defRPr/>
            </a:pP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                      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ts val="1013"/>
              </a:lnSpc>
              <a:buNone/>
              <a:defRPr/>
            </a:pP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5.  (…)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4 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i="1" dirty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8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en-US" i="1" dirty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baseline="30000" dirty="0">
                <a:effectLst/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 критерийлері: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k-KZ" dirty="0" smtClean="0"/>
              <a:t>Өрнектің мәнін табу барысында дәреженің қасиеттерін қолдана алады.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Амалдарды орындау ретін сақтай отырып, бүтін көрсеткішті дәрежесі бар өрнектің мәнін таба алады.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Дәрежелері бар есептеу мысалдарында малдар орындау тәртібін, реттілігін біледі.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>
            <a:extLst>
              <a:ext uri="{FF2B5EF4-FFF2-40B4-BE49-F238E27FC236}">
                <a16:creationId xmlns="" xmlns:a16="http://schemas.microsoft.com/office/drawing/2014/main" id="{BB523374-85A5-496A-AAFC-9544C244B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(y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(</a:t>
            </a:r>
            <a:r>
              <a:rPr lang="ru-RU" altLang="en-US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altLang="en-US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y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2.  (</a:t>
            </a:r>
            <a:r>
              <a:rPr lang="en-US" altLang="en-US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c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c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b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en-US" alt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-3b</a:t>
            </a:r>
            <a:r>
              <a:rPr lang="en-US" altLang="en-US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-27</a:t>
            </a:r>
            <a:r>
              <a:rPr lang="en-US" altLang="en-US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</a:t>
            </a:r>
            <a:r>
              <a:rPr lang="ru-RU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  (</a:t>
            </a:r>
            <a:r>
              <a:rPr lang="en-US" altLang="en-US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en-US" altLang="en-US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altLang="en-US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</a:t>
            </a:r>
            <a:endParaRPr lang="ru-RU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(</a:t>
            </a:r>
            <a:r>
              <a:rPr lang="en-US" altLang="en-US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altLang="en-US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altLang="en-US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013"/>
              </a:lnSpc>
              <a:buClr>
                <a:srgbClr val="5454C6"/>
              </a:buClr>
              <a:buNone/>
            </a:pPr>
            <a:endParaRPr lang="ru-RU" altLang="en-US" i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C14DC1-1BC1-4448-B3A7-69CD090A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000" b="1" dirty="0" err="1">
                <a:solidFill>
                  <a:srgbClr val="002B82"/>
                </a:solidFill>
              </a:rPr>
              <a:t>Өзіңді</a:t>
            </a:r>
            <a:r>
              <a:rPr lang="ru-RU" sz="3000" b="1" dirty="0">
                <a:solidFill>
                  <a:srgbClr val="002B82"/>
                </a:solidFill>
              </a:rPr>
              <a:t> </a:t>
            </a:r>
            <a:r>
              <a:rPr lang="ru-RU" sz="3000" b="1" dirty="0" err="1">
                <a:solidFill>
                  <a:srgbClr val="002B82"/>
                </a:solidFill>
              </a:rPr>
              <a:t>тексер</a:t>
            </a:r>
            <a:r>
              <a:rPr lang="ru-RU" sz="3000" b="1" dirty="0">
                <a:solidFill>
                  <a:srgbClr val="002B82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№9.1 есеп</a:t>
            </a: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500180"/>
            <a:ext cx="4500594" cy="280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 критерийлері: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k-KZ" dirty="0" smtClean="0"/>
              <a:t>Өрнектің мәнін табу барысында дәреженің қасиеттерін қолдана алады.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Амалдарды орындау ретін сақтай отырып, бүтін көрсеткішті дәрежесі бар өрнектің мәнін таба алады.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Дәрежелері бар есептеу мысалдарында малдар орындау тәртібін, реттілігін біледі.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СЕРГІТУ СӘТІ</a:t>
            </a:r>
            <a:endParaRPr lang="ru-RU" sz="2000" b="1" dirty="0"/>
          </a:p>
        </p:txBody>
      </p:sp>
      <p:pic>
        <p:nvPicPr>
          <p:cNvPr id="4" name="Содержимое 3" descr="fd2500484_52668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857238"/>
            <a:ext cx="4959045" cy="37147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</p:spPr>
        <p:txBody>
          <a:bodyPr>
            <a:noAutofit/>
          </a:bodyPr>
          <a:lstStyle/>
          <a:p>
            <a:r>
              <a:rPr lang="ru-RU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Оқу</a:t>
            </a: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мақсаты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6B82C3-D085-4C6A-A8F7-3663BAC44AEC}"/>
              </a:ext>
            </a:extLst>
          </p:cNvPr>
          <p:cNvSpPr txBox="1"/>
          <p:nvPr/>
        </p:nvSpPr>
        <p:spPr>
          <a:xfrm>
            <a:off x="1907704" y="1707654"/>
            <a:ext cx="5688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7.1.2.5. </a:t>
            </a:r>
            <a:r>
              <a:rPr lang="ru-RU" sz="3200" dirty="0" err="1" smtClean="0"/>
              <a:t>алгебралық өрнектерді ықшамдауда дәрежелердің қасиеттерін қолдану;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7017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dirty="0" smtClean="0"/>
              <a:t>Оқулықпен жұмыс:  </a:t>
            </a:r>
          </a:p>
          <a:p>
            <a:pPr algn="ctr">
              <a:buNone/>
            </a:pPr>
            <a:r>
              <a:rPr lang="kk-KZ" dirty="0" smtClean="0"/>
              <a:t> №9.18. есеп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7687" t="30907" r="65410" b="10370"/>
          <a:stretch>
            <a:fillRect/>
          </a:stretch>
        </p:blipFill>
        <p:spPr bwMode="auto">
          <a:xfrm>
            <a:off x="642910" y="428610"/>
            <a:ext cx="3500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7884" t="27816" r="35761" b="10370"/>
          <a:stretch>
            <a:fillRect/>
          </a:stretch>
        </p:blipFill>
        <p:spPr bwMode="auto">
          <a:xfrm>
            <a:off x="4786314" y="357172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 l="66984" t="25755" r="6661" b="12431"/>
          <a:stretch>
            <a:fillRect/>
          </a:stretch>
        </p:blipFill>
        <p:spPr bwMode="auto">
          <a:xfrm>
            <a:off x="357158" y="285734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27453" t="39148" r="50036" b="7280"/>
          <a:stretch>
            <a:fillRect/>
          </a:stretch>
        </p:blipFill>
        <p:spPr bwMode="auto">
          <a:xfrm>
            <a:off x="4500562" y="357171"/>
            <a:ext cx="3286148" cy="41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A16EF1A3-F269-4852-97B0-120516FA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Рефлексия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ABC688-0788-4B7B-BA55-191A68B1D988}"/>
              </a:ext>
            </a:extLst>
          </p:cNvPr>
          <p:cNvSpPr txBox="1"/>
          <p:nvPr/>
        </p:nvSpPr>
        <p:spPr>
          <a:xfrm>
            <a:off x="1071538" y="1347614"/>
            <a:ext cx="72866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dirty="0"/>
          </a:p>
          <a:p>
            <a:r>
              <a:rPr lang="kk-KZ" sz="2800" dirty="0">
                <a:solidFill>
                  <a:srgbClr val="00B050"/>
                </a:solidFill>
              </a:rPr>
              <a:t>- нені білдім, нені үйрендім?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kk-KZ" sz="2800" dirty="0">
                <a:solidFill>
                  <a:srgbClr val="FFC000"/>
                </a:solidFill>
              </a:rPr>
              <a:t>- не түсініксіз болып қалды?</a:t>
            </a:r>
            <a:endParaRPr lang="ru-RU" sz="2800" dirty="0">
              <a:solidFill>
                <a:srgbClr val="FFC000"/>
              </a:solidFill>
            </a:endParaRPr>
          </a:p>
          <a:p>
            <a:pPr fontAlgn="base"/>
            <a:r>
              <a:rPr lang="kk-KZ" sz="2800" dirty="0"/>
              <a:t>- </a:t>
            </a:r>
            <a:r>
              <a:rPr lang="kk-KZ" sz="2800" dirty="0">
                <a:solidFill>
                  <a:srgbClr val="FF0000"/>
                </a:solidFill>
              </a:rPr>
              <a:t>қандай тапсырмалар бойынша тағы да жұмыс жасау керек?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24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9F6305-D88D-4AEB-BB6C-EF42454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928676"/>
            <a:ext cx="8229600" cy="857250"/>
          </a:xfrm>
        </p:spPr>
        <p:txBody>
          <a:bodyPr/>
          <a:lstStyle/>
          <a:p>
            <a:r>
              <a:rPr lang="ru-RU" dirty="0" err="1"/>
              <a:t>Үйге</a:t>
            </a:r>
            <a:r>
              <a:rPr lang="ru-RU" dirty="0"/>
              <a:t> </a:t>
            </a:r>
            <a:r>
              <a:rPr lang="ru-RU" dirty="0" err="1"/>
              <a:t>тапсырма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357436"/>
            <a:ext cx="8229600" cy="1071570"/>
          </a:xfrm>
        </p:spPr>
        <p:txBody>
          <a:bodyPr/>
          <a:lstStyle/>
          <a:p>
            <a:pPr algn="ctr">
              <a:buNone/>
            </a:pPr>
            <a:r>
              <a:rPr lang="kk-KZ" dirty="0" smtClean="0"/>
              <a:t>Оқулықтың 57 беті №7.12 есеп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59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9592" y="34358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50004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Үй тапсырмасын тексеру: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142874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                         №7.2 есеп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7021" t="31937" r="69253" b="18612"/>
          <a:stretch>
            <a:fillRect/>
          </a:stretch>
        </p:blipFill>
        <p:spPr bwMode="auto">
          <a:xfrm>
            <a:off x="2857488" y="1928808"/>
            <a:ext cx="11906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5576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78702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көрсеткішті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дәреженің қасиеттері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086410"/>
                <a:ext cx="8229600" cy="31750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/>
                </a:r>
                <a:r>
                  <a:rPr lang="ru-RU" b="1" dirty="0">
                    <a:solidFill>
                      <a:srgbClr val="FF0000"/>
                    </a:solidFill>
                  </a:rPr>
                  <a:t>1)</a:t>
                </a:r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  <a:r>
                  <a:rPr lang="ru-RU" dirty="0"/>
                  <a:t>   Кез </a:t>
                </a:r>
                <a:r>
                  <a:rPr lang="ru-RU" dirty="0" err="1"/>
                  <a:t>келген</a:t>
                </a:r>
                <a:r>
                  <a:rPr lang="ru-RU" dirty="0"/>
                  <a:t/>
                </a:r>
                <a:r>
                  <a:rPr lang="ru-RU" b="1" dirty="0">
                    <a:solidFill>
                      <a:srgbClr val="FF0000"/>
                    </a:solidFill>
                  </a:rPr>
                  <a:t>а</a:t>
                </a:r>
                <a:r>
                  <a:rPr lang="ru-RU" dirty="0"/>
                  <a:t>   саны </a:t>
                </a:r>
                <a:r>
                  <a:rPr lang="ru-RU" dirty="0" err="1"/>
                  <a:t>және</a:t>
                </a:r>
                <a:r>
                  <a:rPr lang="ru-RU" dirty="0"/>
                  <a:t/>
                </a:r>
                <a:r>
                  <a:rPr lang="en-US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/>
                </a:r>
                <a:r>
                  <a:rPr lang="ru-RU" dirty="0"/>
                  <a:t>мен</a:t>
                </a:r>
                <a:r>
                  <a:rPr lang="en-US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n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ru-RU" dirty="0"/>
                  <a:t> натурал </a:t>
                </a:r>
                <a:r>
                  <a:rPr lang="ru-RU" dirty="0" err="1"/>
                  <a:t>сандары</a:t>
                </a:r>
                <a:r>
                  <a:rPr lang="ru-RU" dirty="0"/>
                  <a:t/>
                </a:r>
                <a:r>
                  <a:rPr lang="ru-RU" dirty="0" err="1"/>
                  <a:t>үшін</a:t>
                </a:r>
                <a:r>
                  <a:rPr lang="ru-RU" dirty="0"/>
                  <a:t/>
                </a:r>
                <a:r>
                  <a:rPr lang="ru-RU" dirty="0" err="1"/>
                  <a:t>төмендегі</a:t>
                </a:r>
                <a:r>
                  <a:rPr lang="ru-RU" dirty="0"/>
                  <a:t/>
                </a:r>
                <a:r>
                  <a:rPr lang="ru-RU" dirty="0" err="1"/>
                  <a:t>қасиет</a:t>
                </a:r>
                <a:r>
                  <a:rPr lang="ru-RU" dirty="0"/>
                  <a:t/>
                </a:r>
                <a:r>
                  <a:rPr lang="ru-RU" dirty="0" err="1"/>
                  <a:t>орындалады</a:t>
                </a:r>
                <a:r>
                  <a:rPr lang="ru-RU" dirty="0"/>
                  <a:t>:    </a:t>
                </a:r>
              </a:p>
              <a:p>
                <a:pPr marL="0" indent="0">
                  <a:buNone/>
                </a:pPr>
                <a:r>
                  <a:rPr lang="ru-RU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ru-RU" sz="5400" b="1" dirty="0">
                    <a:solidFill>
                      <a:srgbClr val="FF0000"/>
                    </a:solidFill>
                  </a:rPr>
                  <a:t>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5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086410"/>
                <a:ext cx="8229600" cy="3175001"/>
              </a:xfrm>
              <a:blipFill>
                <a:blip r:embed="rId2"/>
                <a:stretch>
                  <a:fillRect l="-1926" t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812403" y="3602513"/>
                <a:ext cx="745082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dirty="0"/>
                  <a:t>Мысалы: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600" b="1" dirty="0"/>
                  <a:t>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 dirty="0" smtClean="0">
                            <a:latin typeface="Cambria Math"/>
                          </a:rPr>
                          <m:t> </m:t>
                        </m:r>
                        <m:r>
                          <a:rPr lang="ru-RU" sz="3600" b="1" i="1" dirty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3600" b="1" i="1" dirty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3600" b="1" dirty="0"/>
                  <a:t>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 dirty="0" smtClean="0">
                            <a:latin typeface="Cambria Math"/>
                          </a:rPr>
                          <m:t> </m:t>
                        </m:r>
                        <m:r>
                          <a:rPr lang="ru-RU" sz="3600" b="1" i="1" dirty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3600" b="1" i="1" dirty="0"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sz="36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endParaRPr lang="ru-RU" sz="36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3" y="3602513"/>
                <a:ext cx="7450822" cy="658898"/>
              </a:xfrm>
              <a:prstGeom prst="rect">
                <a:avLst/>
              </a:prstGeom>
              <a:blipFill>
                <a:blip r:embed="rId3"/>
                <a:stretch>
                  <a:fillRect l="-1962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05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9621"/>
                <a:ext cx="8229600" cy="31750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2). </a:t>
                </a:r>
                <a:r>
                  <a:rPr lang="ru-RU" b="1" dirty="0">
                    <a:solidFill>
                      <a:srgbClr val="FF0000"/>
                    </a:solidFill>
                  </a:rPr>
                  <a:t>0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ден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ru-RU" dirty="0" err="1"/>
                  <a:t>өзге</a:t>
                </a:r>
                <a:r>
                  <a:rPr lang="ru-RU" dirty="0"/>
                  <a:t/>
                </a:r>
                <a:r>
                  <a:rPr lang="ru-RU" dirty="0" err="1"/>
                  <a:t>кез</a:t>
                </a:r>
                <a:r>
                  <a:rPr lang="ru-RU" dirty="0"/>
                  <a:t/>
                </a:r>
                <a:r>
                  <a:rPr lang="ru-RU" dirty="0" err="1"/>
                  <a:t>келген</a:t>
                </a:r>
                <a:r>
                  <a:rPr lang="ru-RU" dirty="0"/>
                  <a:t/>
                </a:r>
                <a:r>
                  <a:rPr lang="ru-RU" b="1" dirty="0">
                    <a:solidFill>
                      <a:srgbClr val="FF0000"/>
                    </a:solidFill>
                  </a:rPr>
                  <a:t>а </a:t>
                </a:r>
                <a:r>
                  <a:rPr lang="ru-RU" dirty="0"/>
                  <a:t>саны </a:t>
                </a:r>
                <a:r>
                  <a:rPr lang="ru-RU" dirty="0" err="1"/>
                  <a:t>үшін</a:t>
                </a:r>
                <a:r>
                  <a:rPr lang="ru-RU" dirty="0"/>
                  <a:t/>
                </a:r>
                <a:r>
                  <a:rPr lang="ru-RU" dirty="0" err="1"/>
                  <a:t>және</a:t>
                </a:r>
                <a:r>
                  <a:rPr lang="ru-RU" dirty="0"/>
                  <a:t/>
                </a:r>
                <a:r>
                  <a:rPr lang="ru-RU" dirty="0" err="1"/>
                  <a:t>кез</a:t>
                </a:r>
                <a:r>
                  <a:rPr lang="ru-RU" dirty="0"/>
                  <a:t/>
                </a:r>
                <a:r>
                  <a:rPr lang="ru-RU" dirty="0" err="1"/>
                  <a:t>келген</a:t>
                </a:r>
                <a:r>
                  <a:rPr lang="ru-RU" dirty="0"/>
                  <a:t> натурал </a:t>
                </a:r>
                <a:r>
                  <a:rPr lang="en-US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/>
                </a:r>
                <a:r>
                  <a:rPr lang="ru-RU" dirty="0" err="1"/>
                  <a:t>және</a:t>
                </a:r>
                <a:r>
                  <a:rPr lang="en-US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n</a:t>
                </a:r>
                <a:r>
                  <a:rPr lang="ru-RU" b="1" dirty="0">
                    <a:solidFill>
                      <a:srgbClr val="FF0000"/>
                    </a:solidFill>
                  </a:rPr>
                  <a:t>,  </a:t>
                </a:r>
                <a:r>
                  <a:rPr lang="en-US" b="1" dirty="0">
                    <a:solidFill>
                      <a:srgbClr val="FF0000"/>
                    </a:solidFill>
                  </a:rPr>
                  <a:t>m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&gt;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n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ru-RU" dirty="0" err="1"/>
                  <a:t>сандары</a:t>
                </a:r>
                <a:r>
                  <a:rPr lang="ru-RU" dirty="0"/>
                  <a:t/>
                </a:r>
                <a:r>
                  <a:rPr lang="ru-RU" dirty="0" err="1"/>
                  <a:t>үшін</a:t>
                </a:r>
                <a:r>
                  <a:rPr lang="ru-RU" dirty="0"/>
                  <a:t/>
                </a:r>
                <a:r>
                  <a:rPr lang="ru-RU" dirty="0" err="1"/>
                  <a:t>орындалады</a:t>
                </a:r>
                <a:r>
                  <a:rPr lang="ru-RU" dirty="0"/>
                  <a:t>: </a:t>
                </a:r>
              </a:p>
              <a:p>
                <a:pPr marL="0" indent="0">
                  <a:buNone/>
                </a:pPr>
                <a:r>
                  <a:rPr lang="ru-RU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4400" b="1" dirty="0">
                    <a:solidFill>
                      <a:srgbClr val="FF0000"/>
                    </a:solidFill>
                  </a:rPr>
                  <a:t/>
                </a: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4400" b="1" dirty="0">
                    <a:solidFill>
                      <a:srgbClr val="FF0000"/>
                    </a:solidFill>
                  </a:rPr>
                  <a:t/>
                </a:r>
                <a:endParaRPr lang="ru-RU" sz="44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9621"/>
                <a:ext cx="8229600" cy="3175001"/>
              </a:xfrm>
              <a:blipFill>
                <a:blip r:embed="rId2"/>
                <a:stretch>
                  <a:fillRect l="-1852" t="-268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36302" y="3872821"/>
                <a:ext cx="6672789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000" dirty="0"/>
                  <a:t>Мысалы: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ru-RU" sz="4000" b="1" i="1"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ru-RU" sz="4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 dirty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4000" b="1" i="1" dirty="0"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sz="40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000" b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02" y="3872821"/>
                <a:ext cx="6672789" cy="721801"/>
              </a:xfrm>
              <a:prstGeom prst="rect">
                <a:avLst/>
              </a:prstGeom>
              <a:blipFill>
                <a:blip r:embed="rId3"/>
                <a:stretch>
                  <a:fillRect l="-2740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A7A1143-BFBA-49C1-ACCF-910E8090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көрсеткішті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дәреже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қасиеті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6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9621"/>
                <a:ext cx="8229600" cy="31750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>
                    <a:solidFill>
                      <a:srgbClr val="FF0000"/>
                    </a:solidFill>
                  </a:rPr>
                  <a:t>3).  </a:t>
                </a:r>
                <a:r>
                  <a:rPr lang="ru-RU" b="1" dirty="0"/>
                  <a:t>Кез </a:t>
                </a:r>
                <a:r>
                  <a:rPr lang="ru-RU" dirty="0" err="1"/>
                  <a:t>келген</a:t>
                </a:r>
                <a:r>
                  <a:rPr lang="ru-RU" dirty="0"/>
                  <a:t/>
                </a:r>
                <a:r>
                  <a:rPr lang="ru-RU" b="1" dirty="0">
                    <a:solidFill>
                      <a:srgbClr val="FF0000"/>
                    </a:solidFill>
                  </a:rPr>
                  <a:t>а</a:t>
                </a:r>
                <a:r>
                  <a:rPr lang="ru-RU" dirty="0"/>
                  <a:t>  саны </a:t>
                </a:r>
                <a:r>
                  <a:rPr lang="ru-RU" dirty="0" err="1"/>
                  <a:t>және</a:t>
                </a:r>
                <a:r>
                  <a:rPr lang="ru-RU" dirty="0"/>
                  <a:t/>
                </a:r>
                <a:r>
                  <a:rPr lang="ru-RU" dirty="0" err="1"/>
                  <a:t>кез</a:t>
                </a:r>
                <a:r>
                  <a:rPr lang="ru-RU" dirty="0"/>
                  <a:t/>
                </a:r>
                <a:r>
                  <a:rPr lang="ru-RU" dirty="0" err="1"/>
                  <a:t>келген</a:t>
                </a:r>
                <a:r>
                  <a:rPr lang="ru-RU" dirty="0"/>
                  <a:t> натурал </a:t>
                </a:r>
                <a:r>
                  <a:rPr lang="en-US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/>
                </a:r>
                <a:r>
                  <a:rPr lang="ru-RU" dirty="0" err="1"/>
                  <a:t>және</a:t>
                </a:r>
                <a:r>
                  <a:rPr lang="en-US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n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ru-RU" dirty="0"/>
                  <a:t/>
                </a:r>
                <a:r>
                  <a:rPr lang="ru-RU" dirty="0" err="1"/>
                  <a:t>сандары</a:t>
                </a:r>
                <a:r>
                  <a:rPr lang="ru-RU" dirty="0"/>
                  <a:t/>
                </a:r>
                <a:r>
                  <a:rPr lang="ru-RU" dirty="0" err="1"/>
                  <a:t>үшін</a:t>
                </a:r>
                <a:r>
                  <a:rPr lang="ru-RU" dirty="0"/>
                  <a:t/>
                </a:r>
                <a:r>
                  <a:rPr lang="ru-RU" dirty="0" err="1"/>
                  <a:t>орындалады</a:t>
                </a:r>
                <a:r>
                  <a:rPr lang="ru-RU" dirty="0"/>
                  <a:t>: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              </m:t>
                    </m:r>
                    <m:sSup>
                      <m:sSup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 = </a:t>
                </a:r>
                <a:r>
                  <a:rPr lang="ru-RU" sz="4400" b="1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4400" b="1" dirty="0">
                    <a:solidFill>
                      <a:srgbClr val="FF0000"/>
                    </a:solidFill>
                  </a:rPr>
                  <a:t/>
                </a:r>
                <a:endParaRPr lang="ru-RU" sz="44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9621"/>
                <a:ext cx="8229600" cy="3175001"/>
              </a:xfrm>
              <a:blipFill>
                <a:blip r:embed="rId2"/>
                <a:stretch>
                  <a:fillRect l="-1852" t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887934" y="3723878"/>
                <a:ext cx="6201954" cy="841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dirty="0"/>
                  <a:t>Например: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/>
                </a:r>
                <a:r>
                  <a:rPr lang="ru-RU" sz="3600" b="1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1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𝟏𝟒</m:t>
                        </m:r>
                      </m:sup>
                    </m:sSup>
                  </m:oMath>
                </a14:m>
                <a:endParaRPr lang="ru-RU" sz="36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4" y="3723878"/>
                <a:ext cx="6201954" cy="841256"/>
              </a:xfrm>
              <a:prstGeom prst="rect">
                <a:avLst/>
              </a:prstGeom>
              <a:blipFill>
                <a:blip r:embed="rId3"/>
                <a:stretch>
                  <a:fillRect l="-206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8140F81-131F-499F-9594-F4F18C7B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көрсеткішті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дәреже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қасиеті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3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9621"/>
                <a:ext cx="8229600" cy="31750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4).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ru-RU" dirty="0"/>
                  <a:t>Кез </a:t>
                </a:r>
                <a:r>
                  <a:rPr lang="ru-RU" dirty="0" err="1"/>
                  <a:t>келген</a:t>
                </a:r>
                <a:r>
                  <a:rPr lang="ru-RU" dirty="0"/>
                  <a:t/>
                </a:r>
                <a:r>
                  <a:rPr lang="ru-RU" b="1" dirty="0">
                    <a:solidFill>
                      <a:srgbClr val="FF0000"/>
                    </a:solidFill>
                  </a:rPr>
                  <a:t>а</a:t>
                </a:r>
                <a:r>
                  <a:rPr lang="ru-RU" dirty="0"/>
                  <a:t/>
                </a:r>
                <a:r>
                  <a:rPr lang="ru-RU" dirty="0" err="1"/>
                  <a:t>және</a:t>
                </a:r>
                <a:r>
                  <a:rPr lang="ru-RU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  <a:r>
                  <a:rPr lang="ru-RU" dirty="0"/>
                  <a:t/>
                </a:r>
                <a:r>
                  <a:rPr lang="ru-RU" dirty="0" err="1"/>
                  <a:t>және</a:t>
                </a:r>
                <a:r>
                  <a:rPr lang="ru-RU" dirty="0"/>
                  <a:t/>
                </a:r>
                <a:r>
                  <a:rPr lang="ru-RU" dirty="0" err="1"/>
                  <a:t>кез</a:t>
                </a:r>
                <a:r>
                  <a:rPr lang="ru-RU" dirty="0"/>
                  <a:t/>
                </a:r>
                <a:r>
                  <a:rPr lang="ru-RU" dirty="0" err="1"/>
                  <a:t>келген</a:t>
                </a:r>
                <a:r>
                  <a:rPr lang="ru-RU" dirty="0"/>
                  <a:t>  натурал </a:t>
                </a:r>
                <a:r>
                  <a:rPr lang="en-US" dirty="0"/>
                  <a:t/>
                </a:r>
                <a:r>
                  <a:rPr lang="en-US" b="1" dirty="0">
                    <a:solidFill>
                      <a:srgbClr val="FF0000"/>
                    </a:solidFill>
                  </a:rPr>
                  <a:t>n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ru-RU" dirty="0"/>
                  <a:t> саны </a:t>
                </a:r>
                <a:r>
                  <a:rPr lang="ru-RU" dirty="0" err="1"/>
                  <a:t>үшін</a:t>
                </a:r>
                <a:r>
                  <a:rPr lang="ru-RU" dirty="0"/>
                  <a:t/>
                </a:r>
                <a:r>
                  <a:rPr lang="ru-RU" dirty="0" err="1"/>
                  <a:t>орындалады</a:t>
                </a:r>
                <a:r>
                  <a:rPr lang="ru-RU" dirty="0"/>
                  <a:t>:    </a:t>
                </a:r>
              </a:p>
              <a:p>
                <a:pPr marL="0" indent="0">
                  <a:buNone/>
                </a:pPr>
                <a:r>
                  <a:rPr lang="ru-RU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</m:t>
                        </m:r>
                        <m:d>
                          <m:dPr>
                            <m:ctrlPr>
                              <a:rPr lang="ru-RU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∙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4400" b="1" dirty="0">
                    <a:solidFill>
                      <a:srgbClr val="FF0000"/>
                    </a:solidFill>
                  </a:rPr>
                  <a:t>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dirty="0"/>
                  <a:t/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9621"/>
                <a:ext cx="8229600" cy="3175001"/>
              </a:xfrm>
              <a:blipFill>
                <a:blip r:embed="rId2"/>
                <a:stretch>
                  <a:fillRect l="-1852" t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330421" y="3795886"/>
                <a:ext cx="543604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dirty="0" err="1"/>
                  <a:t>Мысалы</a:t>
                </a:r>
                <a:r>
                  <a:rPr lang="ru-RU" sz="3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∙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/>
                </a:r>
                <a:r>
                  <a:rPr lang="ru-RU" sz="3600" b="1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21" y="3795886"/>
                <a:ext cx="5436040" cy="658898"/>
              </a:xfrm>
              <a:prstGeom prst="rect">
                <a:avLst/>
              </a:prstGeom>
              <a:blipFill>
                <a:blip r:embed="rId3"/>
                <a:stretch>
                  <a:fillRect l="-2915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791AA06-B26D-40D4-8EC2-2341F27C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көрсеткішті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дәреже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қасиеті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7613"/>
                <a:ext cx="8229600" cy="32470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FF0000"/>
                    </a:solidFill>
                  </a:rPr>
                  <a:t>5).</a:t>
                </a:r>
                <a:r>
                  <a:rPr lang="ru-RU" sz="4000" b="1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FF0000"/>
                    </a:solidFill>
                  </a:rPr>
                  <a:t/>
                </a:r>
                <a:r>
                  <a:rPr lang="ru-RU" sz="4000" dirty="0" err="1"/>
                  <a:t>Мысалы</a:t>
                </a:r>
                <a:r>
                  <a:rPr lang="ru-RU" sz="4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/>
                  <a:t/>
                </a:r>
                <a:r>
                  <a:rPr lang="ru-RU" sz="4000" b="1" dirty="0"/>
                  <a:t>=</a:t>
                </a:r>
                <a:r>
                  <a:rPr lang="en-US" sz="4000" b="1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000" b="1" dirty="0"/>
              </a:p>
              <a:p>
                <a:pPr marL="0" indent="0">
                  <a:buNone/>
                </a:pP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7613"/>
                <a:ext cx="8229600" cy="3247009"/>
              </a:xfrm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75F53C3-ECDA-45B0-B2BF-AF8D8293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көрсеткішті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дәреже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қасиеті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1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55526"/>
            <a:ext cx="8208912" cy="540060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сақтаңыз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03598"/>
                <a:ext cx="8208912" cy="35283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48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4800" b="1" dirty="0"/>
                  <a:t> = а</a:t>
                </a:r>
              </a:p>
              <a:p>
                <a:pPr marL="0" indent="0">
                  <a:buNone/>
                </a:pPr>
                <a:r>
                  <a:rPr lang="ru-RU" sz="4800" b="1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4800" b="1" dirty="0"/>
                  <a:t> = 0</a:t>
                </a:r>
              </a:p>
              <a:p>
                <a:pPr marL="0" indent="0">
                  <a:buNone/>
                </a:pPr>
                <a:r>
                  <a:rPr lang="ru-RU" sz="4800" b="1" dirty="0"/>
                  <a:t>                      а</a:t>
                </a:r>
                <a:r>
                  <a:rPr lang="en-US" sz="4800" b="1" dirty="0"/>
                  <a:t>º</a:t>
                </a:r>
                <a:r>
                  <a:rPr lang="ru-RU" sz="4800" b="1" dirty="0"/>
                  <a:t> = 1 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Өзіңіз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/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дәлелдеп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/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көріңіз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!</a:t>
                </a:r>
                <a:endParaRPr lang="ru-RU" sz="4800" b="1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03598"/>
                <a:ext cx="8208912" cy="3528392"/>
              </a:xfrm>
              <a:blipFill>
                <a:blip r:embed="rId2"/>
                <a:stretch>
                  <a:fillRect t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68E0AFE49AF84DA0B39251DCC74C2C" ma:contentTypeVersion="9" ma:contentTypeDescription="Создание документа." ma:contentTypeScope="" ma:versionID="edaf2c3c02df5aad74f00692b8a3e730">
  <xsd:schema xmlns:xsd="http://www.w3.org/2001/XMLSchema" xmlns:xs="http://www.w3.org/2001/XMLSchema" xmlns:p="http://schemas.microsoft.com/office/2006/metadata/properties" xmlns:ns2="9bf17113-51c2-4165-8241-9d60f8792840" targetNamespace="http://schemas.microsoft.com/office/2006/metadata/properties" ma:root="true" ma:fieldsID="00e1294536b7724c3f2ae3abd8abf795" ns2:_="">
    <xsd:import namespace="9bf17113-51c2-4165-8241-9d60f87928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17113-51c2-4165-8241-9d60f8792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6DD80-5678-4CF4-9474-D79D285EFE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0C771B-56FC-47D5-B6F4-7067208B25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D9A453-55B1-46D3-B25C-27E0662A9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17113-51c2-4165-8241-9d60f87928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341</Words>
  <Application>Microsoft Office PowerPoint</Application>
  <PresentationFormat>Экран (16:9)</PresentationFormat>
  <Paragraphs>64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Calibri</vt:lpstr>
      <vt:lpstr>Wingdings</vt:lpstr>
      <vt:lpstr>Тема Office</vt:lpstr>
      <vt:lpstr>Слайд 1</vt:lpstr>
      <vt:lpstr>Оқу мақсаты</vt:lpstr>
      <vt:lpstr>Слайд 3</vt:lpstr>
      <vt:lpstr>Натурал көрсеткішті дәреженің қасиеттері </vt:lpstr>
      <vt:lpstr>Натурал көрсеткішті дәреже қасиеті </vt:lpstr>
      <vt:lpstr>Натурал көрсеткішті дәреже қасиеті </vt:lpstr>
      <vt:lpstr>Натурал көрсеткішті дәреже қасиеті </vt:lpstr>
      <vt:lpstr>Натурал көрсеткішті дәреже қасиеті </vt:lpstr>
      <vt:lpstr>Есте сақтаңыз!</vt:lpstr>
      <vt:lpstr>Есте сақтаңыз</vt:lpstr>
      <vt:lpstr>Слайд 11</vt:lpstr>
      <vt:lpstr>Бағалау критерийлері:</vt:lpstr>
      <vt:lpstr>Слайд 13</vt:lpstr>
      <vt:lpstr>Өздік жұмыс</vt:lpstr>
      <vt:lpstr>Бағалау критерийлері:</vt:lpstr>
      <vt:lpstr>Өзіңді тексер!</vt:lpstr>
      <vt:lpstr>№9.1 есеп</vt:lpstr>
      <vt:lpstr>Бағалау критерийлері:</vt:lpstr>
      <vt:lpstr>СЕРГІТУ СӘТІ</vt:lpstr>
      <vt:lpstr>Слайд 20</vt:lpstr>
      <vt:lpstr>Слайд 21</vt:lpstr>
      <vt:lpstr>Слайд 22</vt:lpstr>
      <vt:lpstr>Рефлексия </vt:lpstr>
      <vt:lpstr>Үйге тапсырма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Раисова Бакытгуль Токтасыновна</dc:creator>
  <cp:lastModifiedBy>111</cp:lastModifiedBy>
  <cp:revision>69</cp:revision>
  <dcterms:created xsi:type="dcterms:W3CDTF">2020-09-08T09:33:56Z</dcterms:created>
  <dcterms:modified xsi:type="dcterms:W3CDTF">2022-10-14T04:46:28Z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0x0101005468E0AFE49AF84DA0B39251DCC74C2C</vt:lpwstr>
  </property>
</Properties>
</file>