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6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50" d="100"/>
          <a:sy n="50" d="100"/>
        </p:scale>
        <p:origin x="-1998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59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054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81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80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085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992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16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20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2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24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557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0622-4A1A-4730-8D1F-1152409EB086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6534D-1821-40E0-8157-7A876452C21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407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12" Type="http://schemas.openxmlformats.org/officeDocument/2006/relationships/slide" Target="slide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5.xml"/><Relationship Id="rId5" Type="http://schemas.openxmlformats.org/officeDocument/2006/relationships/slide" Target="slide9.xml"/><Relationship Id="rId10" Type="http://schemas.openxmlformats.org/officeDocument/2006/relationships/slide" Target="slide14.xml"/><Relationship Id="rId4" Type="http://schemas.openxmlformats.org/officeDocument/2006/relationships/slide" Target="slide8.xml"/><Relationship Id="rId9" Type="http://schemas.openxmlformats.org/officeDocument/2006/relationships/slide" Target="slide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43160" y="3733106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FF0000"/>
                </a:solidFill>
              </a:rPr>
              <a:t>10-11 </a:t>
            </a:r>
            <a:r>
              <a:rPr lang="kk-KZ" sz="3200" b="1" i="1" dirty="0">
                <a:solidFill>
                  <a:srgbClr val="FF0000"/>
                </a:solidFill>
              </a:rPr>
              <a:t>сыныптар арасындағы зияткерлік сайыс</a:t>
            </a:r>
            <a:endParaRPr lang="ru-RU" sz="3200" b="1" i="1" dirty="0">
              <a:solidFill>
                <a:srgbClr val="FF0000"/>
              </a:solidFill>
            </a:endParaRPr>
          </a:p>
          <a:p>
            <a:pPr algn="ctr"/>
            <a:r>
              <a:rPr lang="kk-KZ" sz="3200" b="1" i="1" dirty="0">
                <a:solidFill>
                  <a:srgbClr val="FF0000"/>
                </a:solidFill>
              </a:rPr>
              <a:t> </a:t>
            </a:r>
            <a:endParaRPr lang="ru-RU" sz="32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5108" y="1124744"/>
            <a:ext cx="813690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80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Білім пирамидасы </a:t>
            </a:r>
            <a:endParaRPr lang="ru-RU" sz="80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08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1052736"/>
            <a:ext cx="799288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Georgia" panose="02040502050405020303" pitchFamily="18" charset="0"/>
              </a:rPr>
              <a:t>Полиглот</a:t>
            </a:r>
          </a:p>
          <a:p>
            <a:pPr algn="ctr"/>
            <a:endParaRPr lang="ru-RU" sz="4000" b="1" dirty="0">
              <a:latin typeface="Georgia" panose="02040502050405020303" pitchFamily="18" charset="0"/>
            </a:endParaRPr>
          </a:p>
          <a:p>
            <a:pPr algn="ctr"/>
            <a:r>
              <a:rPr lang="kk-KZ" sz="3600" b="1" dirty="0">
                <a:latin typeface="Georgia" panose="02040502050405020303" pitchFamily="18" charset="0"/>
              </a:rPr>
              <a:t>100-2</a:t>
            </a:r>
            <a:r>
              <a:rPr lang="kk-KZ" sz="3600" b="1" dirty="0" smtClean="0">
                <a:latin typeface="Georgia" panose="02040502050405020303" pitchFamily="18" charset="0"/>
              </a:rPr>
              <a:t>.</a:t>
            </a:r>
          </a:p>
          <a:p>
            <a:pPr algn="ctr"/>
            <a:r>
              <a:rPr lang="kk-KZ" sz="4400" dirty="0" smtClean="0">
                <a:latin typeface="Georgia" panose="02040502050405020303" pitchFamily="18" charset="0"/>
              </a:rPr>
              <a:t> «Жер </a:t>
            </a:r>
            <a:r>
              <a:rPr lang="kk-KZ" sz="4400" dirty="0">
                <a:latin typeface="Georgia" panose="02040502050405020303" pitchFamily="18" charset="0"/>
              </a:rPr>
              <a:t>өлшеу» сөзі ежелгі грек тілінде қалай айтылады? 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9552" y="828288"/>
            <a:ext cx="806489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Georgia" panose="02040502050405020303" pitchFamily="18" charset="0"/>
              </a:rPr>
              <a:t>Полиглот</a:t>
            </a:r>
          </a:p>
          <a:p>
            <a:pPr algn="ctr"/>
            <a:endParaRPr lang="ru-RU" sz="4000" dirty="0">
              <a:latin typeface="Georgia" panose="02040502050405020303" pitchFamily="18" charset="0"/>
            </a:endParaRPr>
          </a:p>
          <a:p>
            <a:pPr algn="ctr"/>
            <a:r>
              <a:rPr lang="kk-KZ" sz="3600" b="1" dirty="0" smtClean="0">
                <a:latin typeface="Georgia" panose="02040502050405020303" pitchFamily="18" charset="0"/>
              </a:rPr>
              <a:t>200-2.</a:t>
            </a:r>
          </a:p>
          <a:p>
            <a:pPr algn="ctr"/>
            <a:r>
              <a:rPr lang="kk-KZ" sz="4000" dirty="0" smtClean="0">
                <a:latin typeface="Georgia" panose="02040502050405020303" pitchFamily="18" charset="0"/>
              </a:rPr>
              <a:t> </a:t>
            </a:r>
            <a:r>
              <a:rPr lang="kk-KZ" sz="4400" dirty="0" smtClean="0">
                <a:latin typeface="Georgia" panose="02040502050405020303" pitchFamily="18" charset="0"/>
              </a:rPr>
              <a:t>«Алға </a:t>
            </a:r>
            <a:r>
              <a:rPr lang="kk-KZ" sz="4400" dirty="0">
                <a:latin typeface="Georgia" panose="02040502050405020303" pitchFamily="18" charset="0"/>
              </a:rPr>
              <a:t>қарай жүру,өсу» сөзі латын тілінде қалай айтылады? 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052736"/>
            <a:ext cx="835292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 smtClean="0">
                <a:latin typeface="Georgia" panose="02040502050405020303" pitchFamily="18" charset="0"/>
              </a:rPr>
              <a:t>Полиглот</a:t>
            </a:r>
          </a:p>
          <a:p>
            <a:pPr algn="ctr"/>
            <a:endParaRPr lang="ru-RU" sz="3200" b="1" dirty="0">
              <a:latin typeface="Georgia" panose="02040502050405020303" pitchFamily="18" charset="0"/>
            </a:endParaRPr>
          </a:p>
          <a:p>
            <a:pPr algn="ctr"/>
            <a:r>
              <a:rPr lang="kk-KZ" sz="3600" b="1" dirty="0" smtClean="0">
                <a:latin typeface="Georgia" panose="02040502050405020303" pitchFamily="18" charset="0"/>
              </a:rPr>
              <a:t>300-2.</a:t>
            </a:r>
          </a:p>
          <a:p>
            <a:pPr algn="ctr"/>
            <a:endParaRPr lang="kk-KZ" sz="3200" b="1" dirty="0" smtClean="0">
              <a:latin typeface="Georgia" panose="02040502050405020303" pitchFamily="18" charset="0"/>
            </a:endParaRPr>
          </a:p>
          <a:p>
            <a:pPr algn="ctr"/>
            <a:r>
              <a:rPr lang="kk-KZ" sz="4400" b="1" dirty="0" smtClean="0">
                <a:latin typeface="Georgia" panose="02040502050405020303" pitchFamily="18" charset="0"/>
              </a:rPr>
              <a:t> </a:t>
            </a:r>
            <a:r>
              <a:rPr lang="kk-KZ" sz="4400" dirty="0">
                <a:latin typeface="Georgia" panose="02040502050405020303" pitchFamily="18" charset="0"/>
              </a:rPr>
              <a:t>«Жетелеуші»  сөзі латын тілінде қалай айтылады? 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59532" y="764704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600" b="1" dirty="0">
                <a:latin typeface="Georgia" panose="02040502050405020303" pitchFamily="18" charset="0"/>
              </a:rPr>
              <a:t>Эврика</a:t>
            </a:r>
            <a:r>
              <a:rPr lang="kk-KZ" sz="3600" b="1" dirty="0" smtClean="0">
                <a:latin typeface="Georgia" panose="02040502050405020303" pitchFamily="18" charset="0"/>
              </a:rPr>
              <a:t>!</a:t>
            </a:r>
          </a:p>
          <a:p>
            <a:pPr algn="ctr"/>
            <a:endParaRPr lang="ru-RU" sz="2000" dirty="0">
              <a:latin typeface="Georgia" panose="02040502050405020303" pitchFamily="18" charset="0"/>
            </a:endParaRPr>
          </a:p>
          <a:p>
            <a:pPr algn="ctr"/>
            <a:r>
              <a:rPr lang="kk-KZ" sz="3600" b="1" dirty="0">
                <a:latin typeface="Georgia" panose="02040502050405020303" pitchFamily="18" charset="0"/>
              </a:rPr>
              <a:t>100-3</a:t>
            </a:r>
            <a:r>
              <a:rPr lang="kk-KZ" sz="3600" b="1" dirty="0" smtClean="0">
                <a:latin typeface="Georgia" panose="02040502050405020303" pitchFamily="18" charset="0"/>
              </a:rPr>
              <a:t>.</a:t>
            </a:r>
          </a:p>
          <a:p>
            <a:pPr algn="ctr"/>
            <a:endParaRPr lang="kk-KZ" sz="3200" b="1" dirty="0" smtClean="0">
              <a:latin typeface="Georgia" panose="02040502050405020303" pitchFamily="18" charset="0"/>
            </a:endParaRPr>
          </a:p>
          <a:p>
            <a:pPr algn="ctr"/>
            <a:r>
              <a:rPr lang="kk-KZ" sz="4000" dirty="0" smtClean="0">
                <a:latin typeface="Georgia" panose="02040502050405020303" pitchFamily="18" charset="0"/>
              </a:rPr>
              <a:t>Математикада </a:t>
            </a:r>
            <a:r>
              <a:rPr lang="kk-KZ" sz="4000" dirty="0">
                <a:latin typeface="Georgia" panose="02040502050405020303" pitchFamily="18" charset="0"/>
              </a:rPr>
              <a:t>координаттар әдісін енгізіп және оның қолданылу тәсілдері туралы өзінің «геометрия » кітабында жариялаған қай ғалым? </a:t>
            </a:r>
            <a:endParaRPr lang="ru-RU" sz="4000" dirty="0">
              <a:latin typeface="Georgia" panose="02040502050405020303" pitchFamily="18" charset="0"/>
            </a:endParaRPr>
          </a:p>
          <a:p>
            <a:pPr algn="ctr"/>
            <a:r>
              <a:rPr lang="ru-RU" sz="3600" b="1" dirty="0">
                <a:latin typeface="Georgia" panose="02040502050405020303" pitchFamily="18" charset="0"/>
              </a:rPr>
              <a:t> </a:t>
            </a:r>
            <a:endParaRPr lang="ru-RU" sz="36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73849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23528" y="836712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latin typeface="Georgia" panose="02040502050405020303" pitchFamily="18" charset="0"/>
              </a:rPr>
              <a:t>Эврика</a:t>
            </a:r>
            <a:r>
              <a:rPr lang="kk-KZ" sz="4000" b="1" dirty="0" smtClean="0">
                <a:latin typeface="Georgia" panose="02040502050405020303" pitchFamily="18" charset="0"/>
              </a:rPr>
              <a:t>!</a:t>
            </a:r>
          </a:p>
          <a:p>
            <a:pPr algn="ctr"/>
            <a:endParaRPr lang="ru-RU" sz="2800" dirty="0">
              <a:latin typeface="Georgia" panose="02040502050405020303" pitchFamily="18" charset="0"/>
            </a:endParaRPr>
          </a:p>
          <a:p>
            <a:pPr algn="ctr"/>
            <a:r>
              <a:rPr lang="kk-KZ" sz="4000" b="1" dirty="0" smtClean="0">
                <a:latin typeface="Georgia" panose="02040502050405020303" pitchFamily="18" charset="0"/>
              </a:rPr>
              <a:t>200-3.</a:t>
            </a:r>
          </a:p>
          <a:p>
            <a:pPr algn="ctr"/>
            <a:endParaRPr lang="kk-KZ" sz="2000" dirty="0" smtClean="0">
              <a:latin typeface="Georgia" panose="02040502050405020303" pitchFamily="18" charset="0"/>
            </a:endParaRPr>
          </a:p>
          <a:p>
            <a:pPr algn="ctr"/>
            <a:r>
              <a:rPr lang="kk-KZ" sz="4400" dirty="0" smtClean="0">
                <a:latin typeface="Georgia" panose="02040502050405020303" pitchFamily="18" charset="0"/>
              </a:rPr>
              <a:t> </a:t>
            </a:r>
            <a:r>
              <a:rPr lang="kk-KZ" sz="4400" dirty="0">
                <a:latin typeface="Georgia" panose="02040502050405020303" pitchFamily="18" charset="0"/>
              </a:rPr>
              <a:t>Шеңбер ұзындығының оның диаметріне қатынасын есептеп тапқан ұлы грек математигі кім</a:t>
            </a:r>
            <a:r>
              <a:rPr lang="kk-KZ" sz="4400" dirty="0" smtClean="0">
                <a:latin typeface="Georgia" panose="02040502050405020303" pitchFamily="18" charset="0"/>
              </a:rPr>
              <a:t>?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404664"/>
            <a:ext cx="820891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latin typeface="Georgia" panose="02040502050405020303" pitchFamily="18" charset="0"/>
              </a:rPr>
              <a:t>Эврика</a:t>
            </a:r>
            <a:r>
              <a:rPr lang="kk-KZ" sz="4000" b="1" dirty="0" smtClean="0">
                <a:latin typeface="Georgia" panose="02040502050405020303" pitchFamily="18" charset="0"/>
              </a:rPr>
              <a:t>!</a:t>
            </a:r>
            <a:endParaRPr lang="ru-RU" sz="3600" dirty="0">
              <a:latin typeface="Georgia" panose="02040502050405020303" pitchFamily="18" charset="0"/>
            </a:endParaRPr>
          </a:p>
          <a:p>
            <a:pPr algn="ctr"/>
            <a:endParaRPr lang="kk-KZ" sz="2000" dirty="0" smtClean="0">
              <a:latin typeface="Georgia" panose="02040502050405020303" pitchFamily="18" charset="0"/>
            </a:endParaRPr>
          </a:p>
          <a:p>
            <a:pPr algn="ctr"/>
            <a:r>
              <a:rPr lang="kk-KZ" sz="4000" dirty="0" smtClean="0">
                <a:latin typeface="Georgia" panose="02040502050405020303" pitchFamily="18" charset="0"/>
              </a:rPr>
              <a:t>300-3</a:t>
            </a:r>
            <a:r>
              <a:rPr lang="kk-KZ" sz="4000" dirty="0">
                <a:latin typeface="Georgia" panose="02040502050405020303" pitchFamily="18" charset="0"/>
              </a:rPr>
              <a:t>. </a:t>
            </a:r>
            <a:endParaRPr lang="kk-KZ" sz="4000" dirty="0" smtClean="0">
              <a:latin typeface="Georgia" panose="02040502050405020303" pitchFamily="18" charset="0"/>
            </a:endParaRPr>
          </a:p>
          <a:p>
            <a:pPr algn="ctr"/>
            <a:endParaRPr lang="kk-KZ" sz="2000" dirty="0" smtClean="0">
              <a:latin typeface="Georgia" panose="02040502050405020303" pitchFamily="18" charset="0"/>
            </a:endParaRPr>
          </a:p>
          <a:p>
            <a:pPr algn="ctr"/>
            <a:r>
              <a:rPr lang="kk-KZ" sz="4400" dirty="0" smtClean="0">
                <a:latin typeface="Georgia" panose="02040502050405020303" pitchFamily="18" charset="0"/>
              </a:rPr>
              <a:t>Музыкалық </a:t>
            </a:r>
            <a:r>
              <a:rPr lang="kk-KZ" sz="4400" dirty="0">
                <a:latin typeface="Georgia" panose="02040502050405020303" pitchFamily="18" charset="0"/>
              </a:rPr>
              <a:t>дыбыстарға тәжірибе жасай отырып, дыбыстардан  пайда болған қатынастарды математика тілінде  берген атақты  оқымысты кім? </a:t>
            </a:r>
            <a:r>
              <a:rPr lang="ru-RU" sz="4400" b="1" dirty="0">
                <a:latin typeface="Georgia" panose="02040502050405020303" pitchFamily="18" charset="0"/>
              </a:rPr>
              <a:t> 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516216" y="56520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540333"/>
            <a:ext cx="813690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І кезең. </a:t>
            </a:r>
          </a:p>
          <a:p>
            <a:pPr algn="ctr"/>
            <a:r>
              <a:rPr lang="kk-KZ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Ойланып көр</a:t>
            </a:r>
            <a:endParaRPr lang="ru-RU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80864" y="2413337"/>
            <a:ext cx="8136904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МАРАПАТТАУ</a:t>
            </a:r>
            <a:endParaRPr lang="ru-RU" sz="8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69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980728"/>
            <a:ext cx="813690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60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Жеңімпаздарды құттықтаймыз</a:t>
            </a:r>
            <a:endParaRPr lang="ru-RU" sz="88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8194" name="Picture 2" descr="Картинка кубок золотой - Спорт - Картинки PNG - Галерейк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055" y="3140968"/>
            <a:ext cx="2453881" cy="3140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Құттықтаймыз! — Жаңалықтар Жұбанов Университеті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3220" y="2806452"/>
            <a:ext cx="619125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78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618858"/>
            <a:ext cx="813690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Сайыс барысы:</a:t>
            </a:r>
            <a:endParaRPr lang="ru-RU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132856"/>
            <a:ext cx="813690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kk-KZ" sz="4400" b="1" dirty="0"/>
              <a:t>І  кезең:</a:t>
            </a:r>
            <a:r>
              <a:rPr lang="kk-KZ" sz="4400" dirty="0"/>
              <a:t> </a:t>
            </a:r>
            <a:r>
              <a:rPr lang="kk-KZ" sz="5400" b="1" dirty="0" smtClean="0">
                <a:solidFill>
                  <a:srgbClr val="002060"/>
                </a:solidFill>
              </a:rPr>
              <a:t>Таныстыру</a:t>
            </a:r>
          </a:p>
          <a:p>
            <a:r>
              <a:rPr lang="kk-KZ" sz="4400" b="1" dirty="0" smtClean="0"/>
              <a:t>ІІ  </a:t>
            </a:r>
            <a:r>
              <a:rPr lang="kk-KZ" sz="4400" b="1" dirty="0"/>
              <a:t>кезең:</a:t>
            </a:r>
            <a:r>
              <a:rPr lang="kk-KZ" sz="4400" dirty="0"/>
              <a:t> </a:t>
            </a:r>
            <a:r>
              <a:rPr lang="kk-KZ" sz="5400" b="1" dirty="0">
                <a:solidFill>
                  <a:srgbClr val="002060"/>
                </a:solidFill>
              </a:rPr>
              <a:t>Жүгіртпе сұрақтар</a:t>
            </a:r>
            <a:endParaRPr lang="ru-RU" sz="5400" dirty="0">
              <a:solidFill>
                <a:srgbClr val="002060"/>
              </a:solidFill>
            </a:endParaRPr>
          </a:p>
          <a:p>
            <a:r>
              <a:rPr lang="kk-KZ" sz="4400" b="1" dirty="0"/>
              <a:t>ІІІ кезең: </a:t>
            </a:r>
            <a:r>
              <a:rPr lang="kk-KZ" sz="5400" b="1" dirty="0">
                <a:solidFill>
                  <a:srgbClr val="002060"/>
                </a:solidFill>
              </a:rPr>
              <a:t>Полиглот</a:t>
            </a:r>
            <a:endParaRPr lang="ru-RU" sz="5400" dirty="0">
              <a:solidFill>
                <a:srgbClr val="002060"/>
              </a:solidFill>
            </a:endParaRPr>
          </a:p>
          <a:p>
            <a:r>
              <a:rPr lang="kk-KZ" sz="4400" b="1" dirty="0" smtClean="0"/>
              <a:t>ІV кезең</a:t>
            </a:r>
            <a:r>
              <a:rPr lang="kk-KZ" sz="4400" b="1" dirty="0"/>
              <a:t>: </a:t>
            </a:r>
            <a:r>
              <a:rPr lang="kk-KZ" sz="5400" b="1" dirty="0">
                <a:solidFill>
                  <a:srgbClr val="002060"/>
                </a:solidFill>
              </a:rPr>
              <a:t>Ойланып көр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6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540333"/>
            <a:ext cx="813690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І кезең. </a:t>
            </a:r>
          </a:p>
          <a:p>
            <a:pPr algn="ctr"/>
            <a:r>
              <a:rPr lang="kk-KZ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Таныстыру</a:t>
            </a:r>
            <a:endParaRPr lang="ru-RU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58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1540333"/>
            <a:ext cx="8640960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ІІ кезең. </a:t>
            </a:r>
          </a:p>
          <a:p>
            <a:pPr algn="ctr"/>
            <a:r>
              <a:rPr lang="kk-KZ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Жүгіртпе сұрақтар</a:t>
            </a:r>
            <a:endParaRPr lang="ru-RU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7544" y="1540333"/>
            <a:ext cx="8136904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k-KZ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І</a:t>
            </a:r>
            <a:r>
              <a:rPr lang="en-US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V</a:t>
            </a:r>
            <a:r>
              <a:rPr lang="kk-KZ" sz="44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 кезең. </a:t>
            </a:r>
          </a:p>
          <a:p>
            <a:pPr algn="ctr"/>
            <a:r>
              <a:rPr lang="kk-KZ" sz="6600" b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anose="02040502050405020303" pitchFamily="18" charset="0"/>
              </a:rPr>
              <a:t>Полиглот</a:t>
            </a:r>
            <a:endParaRPr lang="ru-RU" sz="66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369557"/>
              </p:ext>
            </p:extLst>
          </p:nvPr>
        </p:nvGraphicFramePr>
        <p:xfrm>
          <a:off x="539553" y="1268760"/>
          <a:ext cx="8208911" cy="4047336"/>
        </p:xfrm>
        <a:graphic>
          <a:graphicData uri="http://schemas.openxmlformats.org/drawingml/2006/table">
            <a:tbl>
              <a:tblPr firstRow="1" firstCol="1" bandRow="1"/>
              <a:tblGrid>
                <a:gridCol w="4029829"/>
                <a:gridCol w="1442778"/>
                <a:gridCol w="1368152"/>
                <a:gridCol w="1368152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Тақырыптар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Ұпайлар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11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Математикалық  баламасын тап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3" action="ppaction://hlinksldjump"/>
                        </a:rPr>
                        <a:t>100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4" action="ppaction://hlinksldjump"/>
                        </a:rPr>
                        <a:t>200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5" action="ppaction://hlinksldjump"/>
                        </a:rPr>
                        <a:t>300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Полиглот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6" action="ppaction://hlinksldjump"/>
                        </a:rPr>
                        <a:t>100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7" action="ppaction://hlinksldjump"/>
                        </a:rPr>
                        <a:t>200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8" action="ppaction://hlinksldjump"/>
                        </a:rPr>
                        <a:t>300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21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Эврика!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9" action="ppaction://hlinksldjump"/>
                        </a:rPr>
                        <a:t>100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10" action="ppaction://hlinksldjump"/>
                        </a:rPr>
                        <a:t>200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40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  <a:hlinkClick r:id="rId11" action="ppaction://hlinksldjump"/>
                        </a:rPr>
                        <a:t>300</a:t>
                      </a:r>
                      <a:endParaRPr lang="ru-RU" sz="3200" b="1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Стрелка вправо 3">
            <a:hlinkClick r:id="rId12" action="ppaction://hlinksldjump"/>
          </p:cNvPr>
          <p:cNvSpPr/>
          <p:nvPr/>
        </p:nvSpPr>
        <p:spPr>
          <a:xfrm>
            <a:off x="5796136" y="5805264"/>
            <a:ext cx="1296144" cy="648072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49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7544" y="1124744"/>
            <a:ext cx="8424936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>
                <a:latin typeface="Georgia" panose="02040502050405020303" pitchFamily="18" charset="0"/>
              </a:rPr>
              <a:t>Математикалық  баламасын тап</a:t>
            </a:r>
            <a:endParaRPr lang="ru-RU" sz="3600" dirty="0">
              <a:latin typeface="Georgia" panose="02040502050405020303" pitchFamily="18" charset="0"/>
            </a:endParaRPr>
          </a:p>
          <a:p>
            <a:pPr algn="ctr"/>
            <a:endParaRPr lang="kk-KZ" sz="3600" b="1" dirty="0" smtClean="0">
              <a:latin typeface="Georgia" panose="02040502050405020303" pitchFamily="18" charset="0"/>
            </a:endParaRPr>
          </a:p>
          <a:p>
            <a:pPr algn="ctr"/>
            <a:r>
              <a:rPr lang="kk-KZ" sz="3600" b="1" dirty="0" smtClean="0">
                <a:latin typeface="Georgia" panose="02040502050405020303" pitchFamily="18" charset="0"/>
              </a:rPr>
              <a:t>100-1</a:t>
            </a:r>
            <a:r>
              <a:rPr lang="kk-KZ" sz="3600" b="1" dirty="0">
                <a:latin typeface="Georgia" panose="02040502050405020303" pitchFamily="18" charset="0"/>
              </a:rPr>
              <a:t>. </a:t>
            </a:r>
            <a:endParaRPr lang="kk-KZ" sz="3600" b="1" dirty="0" smtClean="0">
              <a:latin typeface="Georgia" panose="02040502050405020303" pitchFamily="18" charset="0"/>
            </a:endParaRPr>
          </a:p>
          <a:p>
            <a:r>
              <a:rPr lang="kk-KZ" sz="4000" dirty="0" smtClean="0">
                <a:latin typeface="Georgia" panose="02040502050405020303" pitchFamily="18" charset="0"/>
              </a:rPr>
              <a:t>«</a:t>
            </a:r>
            <a:r>
              <a:rPr lang="kk-KZ" sz="4000" dirty="0">
                <a:latin typeface="Georgia" panose="02040502050405020303" pitchFamily="18" charset="0"/>
              </a:rPr>
              <a:t>Барлық діндердің тарихы </a:t>
            </a:r>
            <a:r>
              <a:rPr lang="kk-KZ" sz="4000" dirty="0" smtClean="0">
                <a:latin typeface="Georgia" panose="02040502050405020303" pitchFamily="18" charset="0"/>
              </a:rPr>
              <a:t>– бір»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3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33264" y="1196752"/>
            <a:ext cx="83872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latin typeface="Georgia" panose="02040502050405020303" pitchFamily="18" charset="0"/>
              </a:rPr>
              <a:t>Математикалық  баламасын тап</a:t>
            </a:r>
            <a:endParaRPr lang="ru-RU" sz="3600" dirty="0" smtClean="0">
              <a:latin typeface="Georgia" panose="02040502050405020303" pitchFamily="18" charset="0"/>
            </a:endParaRPr>
          </a:p>
          <a:p>
            <a:pPr algn="ctr"/>
            <a:endParaRPr lang="kk-KZ" sz="3200" b="1" dirty="0" smtClean="0">
              <a:latin typeface="Georgia" panose="02040502050405020303" pitchFamily="18" charset="0"/>
            </a:endParaRPr>
          </a:p>
          <a:p>
            <a:pPr algn="ctr"/>
            <a:r>
              <a:rPr lang="kk-KZ" sz="3200" b="1" dirty="0">
                <a:latin typeface="Georgia" panose="02040502050405020303" pitchFamily="18" charset="0"/>
              </a:rPr>
              <a:t>2</a:t>
            </a:r>
            <a:r>
              <a:rPr lang="kk-KZ" sz="3200" b="1" dirty="0" smtClean="0">
                <a:latin typeface="Georgia" panose="02040502050405020303" pitchFamily="18" charset="0"/>
              </a:rPr>
              <a:t>00-1. </a:t>
            </a:r>
          </a:p>
          <a:p>
            <a:r>
              <a:rPr lang="kk-KZ" sz="4000" dirty="0" smtClean="0">
                <a:latin typeface="Georgia" panose="02040502050405020303" pitchFamily="18" charset="0"/>
              </a:rPr>
              <a:t>Төртбұрыштың  </a:t>
            </a:r>
            <a:r>
              <a:rPr lang="kk-KZ" sz="4000" dirty="0">
                <a:latin typeface="Georgia" panose="02040502050405020303" pitchFamily="18" charset="0"/>
              </a:rPr>
              <a:t>ішкі бұрыштарының қосындысы </a:t>
            </a:r>
            <a:r>
              <a:rPr lang="kk-KZ" sz="4000" dirty="0" smtClean="0">
                <a:latin typeface="Georgia" panose="02040502050405020303" pitchFamily="18" charset="0"/>
              </a:rPr>
              <a:t>360</a:t>
            </a:r>
            <a:r>
              <a:rPr lang="kk-KZ" sz="4000" baseline="30000" dirty="0" smtClean="0">
                <a:latin typeface="Georgia" panose="02040502050405020303" pitchFamily="18" charset="0"/>
              </a:rPr>
              <a:t>0</a:t>
            </a:r>
            <a:endParaRPr lang="ru-RU" sz="4000" dirty="0">
              <a:latin typeface="Georgia" panose="02040502050405020303" pitchFamily="18" charset="0"/>
            </a:endParaRPr>
          </a:p>
        </p:txBody>
      </p:sp>
      <p:sp>
        <p:nvSpPr>
          <p:cNvPr id="5" name="Стрелка влево 4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Шаблоны для создания презентаций &quot;В мире информатики&quot; - Информатика, ИКТ -  Шаблоны презентаций - Pedsovet.s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33264" y="1196752"/>
            <a:ext cx="838720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latin typeface="Georgia" panose="02040502050405020303" pitchFamily="18" charset="0"/>
              </a:rPr>
              <a:t>Математикалық  баламасын тап</a:t>
            </a:r>
            <a:endParaRPr lang="ru-RU" sz="3600" dirty="0" smtClean="0">
              <a:latin typeface="Georgia" panose="02040502050405020303" pitchFamily="18" charset="0"/>
            </a:endParaRPr>
          </a:p>
          <a:p>
            <a:pPr algn="ctr"/>
            <a:endParaRPr lang="kk-KZ" sz="3200" b="1" dirty="0" smtClean="0">
              <a:latin typeface="Georgia" panose="02040502050405020303" pitchFamily="18" charset="0"/>
            </a:endParaRPr>
          </a:p>
          <a:p>
            <a:pPr algn="ctr"/>
            <a:r>
              <a:rPr lang="kk-KZ" sz="3200" b="1" dirty="0" smtClean="0">
                <a:latin typeface="Georgia" panose="02040502050405020303" pitchFamily="18" charset="0"/>
              </a:rPr>
              <a:t>300-1. </a:t>
            </a:r>
          </a:p>
          <a:p>
            <a:r>
              <a:rPr lang="kk-KZ" sz="4400" dirty="0">
                <a:latin typeface="Georgia" panose="02040502050405020303" pitchFamily="18" charset="0"/>
              </a:rPr>
              <a:t>Трапецияның кіші бұрышына кіші қабырғасы қарсы </a:t>
            </a:r>
            <a:r>
              <a:rPr lang="kk-KZ" sz="4400" dirty="0" smtClean="0">
                <a:latin typeface="Georgia" panose="02040502050405020303" pitchFamily="18" charset="0"/>
              </a:rPr>
              <a:t>жатады </a:t>
            </a:r>
            <a:endParaRPr lang="ru-RU" sz="4400" dirty="0">
              <a:latin typeface="Georgia" panose="02040502050405020303" pitchFamily="18" charset="0"/>
            </a:endParaRPr>
          </a:p>
        </p:txBody>
      </p:sp>
      <p:sp>
        <p:nvSpPr>
          <p:cNvPr id="4" name="Стрелка влево 3">
            <a:hlinkClick r:id="rId3" action="ppaction://hlinksldjump"/>
          </p:cNvPr>
          <p:cNvSpPr/>
          <p:nvPr/>
        </p:nvSpPr>
        <p:spPr>
          <a:xfrm>
            <a:off x="6156176" y="5499670"/>
            <a:ext cx="792088" cy="720080"/>
          </a:xfrm>
          <a:prstGeom prst="lef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204</Words>
  <Application>Microsoft Office PowerPoint</Application>
  <PresentationFormat>Экран (4:3)</PresentationFormat>
  <Paragraphs>73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7</cp:revision>
  <dcterms:created xsi:type="dcterms:W3CDTF">2022-10-05T10:11:21Z</dcterms:created>
  <dcterms:modified xsi:type="dcterms:W3CDTF">2022-10-06T07:10:06Z</dcterms:modified>
</cp:coreProperties>
</file>