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64" r:id="rId8"/>
    <p:sldId id="259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2634" autoAdjust="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8864002628805222E-2"/>
          <c:y val="2.5453386119108523E-2"/>
          <c:w val="0.89161750923567762"/>
          <c:h val="0.778134920634920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Денсаулық</c:v>
                </c:pt>
                <c:pt idx="1">
                  <c:v>Қатынас</c:v>
                </c:pt>
                <c:pt idx="2">
                  <c:v>Таным</c:v>
                </c:pt>
                <c:pt idx="3">
                  <c:v>Шығармашылық</c:v>
                </c:pt>
                <c:pt idx="4">
                  <c:v>Әлеумет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60</c:v>
                </c:pt>
                <c:pt idx="1">
                  <c:v>68</c:v>
                </c:pt>
                <c:pt idx="2">
                  <c:v>64</c:v>
                </c:pt>
                <c:pt idx="3">
                  <c:v>41</c:v>
                </c:pt>
                <c:pt idx="4">
                  <c:v>72</c:v>
                </c:pt>
              </c:numCache>
            </c:numRef>
          </c:val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ІІІ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Денсаулық</c:v>
                </c:pt>
                <c:pt idx="1">
                  <c:v>Қатынас</c:v>
                </c:pt>
                <c:pt idx="2">
                  <c:v>Таным</c:v>
                </c:pt>
                <c:pt idx="3">
                  <c:v>Шығармашылық</c:v>
                </c:pt>
                <c:pt idx="4">
                  <c:v>Әлеумет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hape val="cylinder"/>
        <c:axId val="70263168"/>
        <c:axId val="70264704"/>
        <c:axId val="0"/>
      </c:bar3DChart>
      <c:catAx>
        <c:axId val="7026316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0264704"/>
        <c:crosses val="autoZero"/>
        <c:auto val="1"/>
        <c:lblAlgn val="ctr"/>
        <c:lblOffset val="100"/>
      </c:catAx>
      <c:valAx>
        <c:axId val="702647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0263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4916651739007463"/>
          <c:y val="0.25347456567929122"/>
          <c:w val="4.2920525142072383E-2"/>
          <c:h val="0.35416166729158882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12776"/>
            <a:ext cx="8496944" cy="32403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РЕСПУБЛИКАСЫНЫҢ МЕКТЕПКЕ ДЕЙІНГІ ҰЙЫМДАРЫ МЕН МЕКТЕПАЛДЫ СЫНЫПТАРЫНДА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2022-2023 ОҚУ ЖЫЛЫНДА ТӘРБИЕЛЕУ- БІЛІМ БЕРУ ПРОЦЕСІН ҰЙЫМДАСТЫРУ ТУРАЛЫ</a:t>
            </a:r>
          </a:p>
        </p:txBody>
      </p:sp>
    </p:spTree>
    <p:extLst>
      <p:ext uri="{BB962C8B-B14F-4D97-AF65-F5344CB8AC3E}">
        <p14:creationId xmlns:p14="http://schemas.microsoft.com/office/powerpoint/2010/main" xmlns="" val="2939277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99753"/>
            <a:ext cx="8496944" cy="8690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ТӘРБИЕЛЕУ-БІЛІМ БЕРУ ПРОЦЕСІН ҰЙЫМДАСТЫРУДЫҢ ЕРЕКШЕЛІКТЕРІ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09192"/>
            <a:ext cx="8496944" cy="3664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</a:rPr>
              <a:t>Тәрбиеленушілердің жеке тұлғасын жан-жақты дамыту мына бағыттар бойынша: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714375" indent="-28575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</a:rPr>
              <a:t>физикалық дамыту;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714375" indent="-28575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</a:rPr>
              <a:t>коммуникативтік дағдыларды дамыту;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714375" indent="-28575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</a:rPr>
              <a:t>танымдық және зияткерлік дағдыларды дамыту;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714375" indent="-28575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</a:rPr>
              <a:t>шығармашылық дағдыларын, зерттеу іс-әрекетін дамыту;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714375" indent="-28575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</a:rPr>
              <a:t>әлеуметтік-эмоционалды дағдыларды қалыптастыру арқылы іске асырылады.</a:t>
            </a:r>
          </a:p>
        </p:txBody>
      </p:sp>
    </p:spTree>
    <p:extLst>
      <p:ext uri="{BB962C8B-B14F-4D97-AF65-F5344CB8AC3E}">
        <p14:creationId xmlns:p14="http://schemas.microsoft.com/office/powerpoint/2010/main" xmlns="" val="422696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709192"/>
            <a:ext cx="8496944" cy="3664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Тәрбиелеу-білім беру процесі: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перспективалық жоспарға (2-қосымша);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циклограммаға (3-қосымша);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 дамуының мониторингі арқылы іске асырылады.</a:t>
            </a:r>
          </a:p>
        </p:txBody>
      </p:sp>
    </p:spTree>
    <p:extLst>
      <p:ext uri="{BB962C8B-B14F-4D97-AF65-F5344CB8AC3E}">
        <p14:creationId xmlns:p14="http://schemas.microsoft.com/office/powerpoint/2010/main" xmlns="" val="1156400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6E4B6-B5BF-D897-B32A-9DBF687ED8B3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altLang="ru-RU" sz="160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Мектептегі мектепалды сыныпқа арналған мектепке дейінгі тәрбие мен оқытудың үлгілік жұмыс жоспары (5 жастағы балалар)(ҚРБЖҒМ 2012 жылғы «20» желтоқсандағы № 557бұйрығына 1-қосымша (2022 жылғы 9 қыркүйектағы №394 3-қосымша өзгерістер мен толықтырулармен))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46B48A7F-FFE4-780F-479D-4DBBCC923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74495872"/>
              </p:ext>
            </p:extLst>
          </p:nvPr>
        </p:nvGraphicFramePr>
        <p:xfrm>
          <a:off x="609600" y="1524000"/>
          <a:ext cx="7924800" cy="4949830"/>
        </p:xfrm>
        <a:graphic>
          <a:graphicData uri="http://schemas.openxmlformats.org/drawingml/2006/table">
            <a:tbl>
              <a:tblPr/>
              <a:tblGrid>
                <a:gridCol w="898525">
                  <a:extLst>
                    <a:ext uri="{9D8B030D-6E8A-4147-A177-3AD203B41FA5}">
                      <a16:colId xmlns:a16="http://schemas.microsoft.com/office/drawing/2014/main" xmlns="" val="2916566807"/>
                    </a:ext>
                  </a:extLst>
                </a:gridCol>
                <a:gridCol w="3892550">
                  <a:extLst>
                    <a:ext uri="{9D8B030D-6E8A-4147-A177-3AD203B41FA5}">
                      <a16:colId xmlns:a16="http://schemas.microsoft.com/office/drawing/2014/main" xmlns="" val="1988993502"/>
                    </a:ext>
                  </a:extLst>
                </a:gridCol>
                <a:gridCol w="1566863">
                  <a:extLst>
                    <a:ext uri="{9D8B030D-6E8A-4147-A177-3AD203B41FA5}">
                      <a16:colId xmlns:a16="http://schemas.microsoft.com/office/drawing/2014/main" xmlns="" val="2387828589"/>
                    </a:ext>
                  </a:extLst>
                </a:gridCol>
                <a:gridCol w="1566862">
                  <a:extLst>
                    <a:ext uri="{9D8B030D-6E8A-4147-A177-3AD203B41FA5}">
                      <a16:colId xmlns:a16="http://schemas.microsoft.com/office/drawing/2014/main" xmlns="" val="2219549696"/>
                    </a:ext>
                  </a:extLst>
                </a:gridCol>
              </a:tblGrid>
              <a:tr h="447675">
                <a:tc>
                  <a:txBody>
                    <a:bodyPr/>
                    <a:lstStyle>
                      <a:lvl1pPr marL="3651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365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Рет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65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№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579438" indent="-271463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579438" marR="0" lvl="0" indent="-271463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Ұйымдастырылғаніс-әрекет*/Балалардыңіс-әрекеті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250825" indent="122238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250825" marR="0" lvl="0" indent="122238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Аптадағыөткізужиілігі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180975" indent="37147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180975" marR="0" lvl="0" indent="371475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Аптадағынормативтікжүктеме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2651112"/>
                  </a:ext>
                </a:extLst>
              </a:tr>
              <a:tr h="160338">
                <a:tc rowSpan="2">
                  <a:txBody>
                    <a:bodyPr/>
                    <a:lstStyle>
                      <a:lvl1pPr marL="1079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107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Денешынықтыру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3сағат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7095928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Денешынықтыру**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0797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307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күн сайын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6991181"/>
                  </a:ext>
                </a:extLst>
              </a:tr>
              <a:tr h="160338">
                <a:tc rowSpan="5">
                  <a:txBody>
                    <a:bodyPr/>
                    <a:lstStyle>
                      <a:lvl1pPr marL="1079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107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Сөйлеудідамыту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2сағат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4359674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Көркемәдебиет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2сағат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7986957"/>
                  </a:ext>
                </a:extLst>
              </a:tr>
              <a:tr h="160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Қарым-қатынасіс-әрекеті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0797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307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күн сайын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92450310"/>
                  </a:ext>
                </a:extLst>
              </a:tr>
              <a:tr h="160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Қазақтілі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2сағат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9609454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Қазақ тілі***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0797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307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күн сайын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8385319"/>
                  </a:ext>
                </a:extLst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Сауаташунегіздері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6159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6159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сағат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4250631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Қарым-қатынас іс-әрекеті,танымдықіс-әрекет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0797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307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күн сайын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4821823"/>
                  </a:ext>
                </a:extLst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Математиканегіздері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3сағат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2176377"/>
                  </a:ext>
                </a:extLst>
              </a:tr>
              <a:tr h="314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Танымдықіс-әрекет,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зерттеуіс-әрекеті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0797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307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күн сайын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9188354"/>
                  </a:ext>
                </a:extLst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Қоршағанортаментаныстыру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2сағат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3419585"/>
                  </a:ext>
                </a:extLst>
              </a:tr>
              <a:tr h="600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Қарым-қатынас іс-әрекеті,танымдықіс-әрекет,зерттеуіс-әрекеті,еңбекіс-әрекеті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күн сайын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2615844"/>
                  </a:ext>
                </a:extLst>
              </a:tr>
              <a:tr h="160338">
                <a:tc rowSpan="4">
                  <a:txBody>
                    <a:bodyPr/>
                    <a:lstStyle>
                      <a:lvl1pPr marL="1079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107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Суретсалу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1сағат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980185"/>
                  </a:ext>
                </a:extLst>
              </a:tr>
              <a:tr h="160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Мүсіндеу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24771502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Жапсыру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7968158"/>
                  </a:ext>
                </a:extLst>
              </a:tr>
              <a:tr h="163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Құрастыру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4419657"/>
                  </a:ext>
                </a:extLst>
              </a:tr>
              <a:tr h="306388">
                <a:tc rowSpan="3">
                  <a:txBody>
                    <a:bodyPr/>
                    <a:lstStyle>
                      <a:lvl1pPr marL="10795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107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3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Шығармашылық іс-әрекет,бейнелеуіс-әрекеті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29527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2952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күн сайын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9691635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Музыка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2сағат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2764223"/>
                  </a:ext>
                </a:extLst>
              </a:tr>
              <a:tr h="160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Музыка****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29527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2952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күн сайын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0026330"/>
                  </a:ext>
                </a:extLst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730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730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Барлығы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endParaRPr kumimoji="0" lang="ru-RU" altLang="ru-RU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20сағат</a:t>
                      </a:r>
                      <a:endParaRPr kumimoji="0" lang="ru-RU" altLang="ru-RU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4170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44543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>
            <a:extLst>
              <a:ext uri="{FF2B5EF4-FFF2-40B4-BE49-F238E27FC236}">
                <a16:creationId xmlns:a16="http://schemas.microsoft.com/office/drawing/2014/main" xmlns="" id="{C66CF3A5-E912-15F8-9FDF-252F65F1EFF7}"/>
              </a:ext>
            </a:extLst>
          </p:cNvPr>
          <p:cNvSpPr/>
          <p:nvPr/>
        </p:nvSpPr>
        <p:spPr>
          <a:xfrm>
            <a:off x="1600200" y="28575"/>
            <a:ext cx="5638800" cy="609600"/>
          </a:xfrm>
          <a:prstGeom prst="horizontalScrol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kk-K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Жылға перспективалық жоспар</a:t>
            </a:r>
          </a:p>
        </p:txBody>
      </p:sp>
      <p:sp>
        <p:nvSpPr>
          <p:cNvPr id="8196" name="TextBox 8">
            <a:extLst>
              <a:ext uri="{FF2B5EF4-FFF2-40B4-BE49-F238E27FC236}">
                <a16:creationId xmlns:a16="http://schemas.microsoft.com/office/drawing/2014/main" xmlns="" id="{DE0C74D5-0D91-5177-B043-78A10C094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38175"/>
            <a:ext cx="883920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үлгілік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үлгілік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 – 2023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ұйымдастырылған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іс-әрекеттің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перспективалық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kk-KZ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йымы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–№10 ЖББМ</a:t>
            </a:r>
          </a:p>
          <a:p>
            <a:pPr eaLnBrk="1" hangingPunct="1"/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 /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мектепалды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– 5-жастағы </a:t>
            </a:r>
          </a:p>
          <a:p>
            <a:pPr eaLnBrk="1" hangingPunct="1"/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Жоспардың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қыркүйек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2022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b="1" dirty="0"/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xmlns="" id="{81145245-29E7-DC9A-0272-FDA830CB4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90689711"/>
              </p:ext>
            </p:extLst>
          </p:nvPr>
        </p:nvGraphicFramePr>
        <p:xfrm>
          <a:off x="228600" y="2286000"/>
          <a:ext cx="8458200" cy="4362387"/>
        </p:xfrm>
        <a:graphic>
          <a:graphicData uri="http://schemas.openxmlformats.org/drawingml/2006/table">
            <a:tbl>
              <a:tblPr/>
              <a:tblGrid>
                <a:gridCol w="1162050">
                  <a:extLst>
                    <a:ext uri="{9D8B030D-6E8A-4147-A177-3AD203B41FA5}">
                      <a16:colId xmlns:a16="http://schemas.microsoft.com/office/drawing/2014/main" xmlns="" val="1918747123"/>
                    </a:ext>
                  </a:extLst>
                </a:gridCol>
                <a:gridCol w="1736725">
                  <a:extLst>
                    <a:ext uri="{9D8B030D-6E8A-4147-A177-3AD203B41FA5}">
                      <a16:colId xmlns:a16="http://schemas.microsoft.com/office/drawing/2014/main" xmlns="" val="3331105551"/>
                    </a:ext>
                  </a:extLst>
                </a:gridCol>
                <a:gridCol w="5559425">
                  <a:extLst>
                    <a:ext uri="{9D8B030D-6E8A-4147-A177-3AD203B41FA5}">
                      <a16:colId xmlns:a16="http://schemas.microsoft.com/office/drawing/2014/main" xmlns="" val="3959542937"/>
                    </a:ext>
                  </a:extLst>
                </a:gridCol>
              </a:tblGrid>
              <a:tr h="401638">
                <a:tc>
                  <a:txBody>
                    <a:bodyPr/>
                    <a:lstStyle>
                      <a:lvl1pPr marL="250825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25082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Айы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Ұйымдастырылған іс-әрекет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7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Ұйымдастырылған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іс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әрекеттің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міндеттері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820992"/>
                  </a:ext>
                </a:extLst>
              </a:tr>
              <a:tr h="3941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қыркүйек 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635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63500" marR="0" lvl="0" indent="0" algn="l" defTabSz="9144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Дене шынықтыру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Бұрын зерттелген физикалық жаттығуларды қайталау, моториканы бекіту және жетілдіру.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Жалпы дамытушы жаттығулар: </a:t>
                      </a:r>
                      <a:r>
                        <a:rPr kumimoji="0" lang="kk-KZ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қолды "кеуденің алдында қол" қалпынан екі жаққа сұйылту, қолды жоғары көтеру және "қолдың басы" қалпынан екінші жаққа сұйылту.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Негізгі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қозғалыстар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Жаяу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жүру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бағанада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бір-бірден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жүру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шұлықта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өкшеде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әртүрлі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қарқынмен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Жүгіру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бағанада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бір-бірден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шашыраңқы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Секіру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орнында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секіру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алға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қарай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3-4 метр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қашықтыққа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секіру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Лақтыру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қағып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алу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домалату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допты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екі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қолмен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лақтыру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лақтыру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еденнен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секіргеннен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кейін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екі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қолмен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ұстау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(4-5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рет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).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Еңбектеу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өрмелеу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биіктігі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40 сантиметр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сымның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астына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еденге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бүйірге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қол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тигізбестен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доға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астына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көтерілу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биіктігі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50 сантиметр).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Тепе-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теңдікті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сақтау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заттар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арқылы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қадаммен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жүру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шектеулі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бетке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бүйір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қадаммен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жүру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Сапқа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тұру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сап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құрылымын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өзгертіп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қайта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тұру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екі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үш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бағанға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салу.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Музыкалық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сүйемелдеуге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сәйкес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әр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түрлі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қарқынмен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музыкалық-ырғақты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қозғалыстар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Шынықтыру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рәсімдерін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жүргізу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9932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>
            <a:extLst>
              <a:ext uri="{FF2B5EF4-FFF2-40B4-BE49-F238E27FC236}">
                <a16:creationId xmlns:a16="http://schemas.microsoft.com/office/drawing/2014/main" xmlns="" id="{509BB3B5-AB66-5F8B-1B1B-9FB5D0879C0F}"/>
              </a:ext>
            </a:extLst>
          </p:cNvPr>
          <p:cNvSpPr/>
          <p:nvPr/>
        </p:nvSpPr>
        <p:spPr>
          <a:xfrm>
            <a:off x="1600200" y="28575"/>
            <a:ext cx="5638800" cy="809625"/>
          </a:xfrm>
          <a:prstGeom prst="horizontalScroll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6146800" algn="l"/>
              </a:tabLst>
              <a:defRPr/>
            </a:pPr>
            <a:r>
              <a:rPr lang="kk-KZ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Тәрбиелеу-білім беру процесінің циклограммасы</a:t>
            </a:r>
            <a:endParaRPr lang="kk-KZ" alt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219" name="TextBox 3">
            <a:extLst>
              <a:ext uri="{FF2B5EF4-FFF2-40B4-BE49-F238E27FC236}">
                <a16:creationId xmlns:a16="http://schemas.microsoft.com/office/drawing/2014/main" xmlns="" id="{21BE3047-A3F6-BA2E-060B-CB2EE2358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38200"/>
            <a:ext cx="8229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614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614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614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614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614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14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14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14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14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kk-KZ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№10 ЖББМ (мектепалды сыныбы)</a:t>
            </a:r>
            <a:endParaRPr lang="ru-RU" altLang="zh-CN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Сынып: МС «А, Б»</a:t>
            </a:r>
            <a:endParaRPr lang="ru-RU" altLang="zh-CN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 жасы: </a:t>
            </a:r>
            <a:r>
              <a:rPr lang="kk-KZ" altLang="zh-CN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жаста</a:t>
            </a:r>
            <a:endParaRPr lang="ru-RU" altLang="zh-CN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Жоспардың құрылу кезеңі (апта күндерін, айды, жылды көрсету): </a:t>
            </a:r>
            <a:r>
              <a:rPr lang="kk-KZ" altLang="zh-CN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Дүйсенбі-жұма, 19-23.12.2022 ж.</a:t>
            </a:r>
            <a:endParaRPr lang="ru-RU" altLang="zh-CN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302D882C-CDC2-77F6-003F-108AA92A1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59748918"/>
              </p:ext>
            </p:extLst>
          </p:nvPr>
        </p:nvGraphicFramePr>
        <p:xfrm>
          <a:off x="457200" y="2276872"/>
          <a:ext cx="8229600" cy="4036060"/>
        </p:xfrm>
        <a:graphic>
          <a:graphicData uri="http://schemas.openxmlformats.org/drawingml/2006/table">
            <a:tbl>
              <a:tblPr/>
              <a:tblGrid>
                <a:gridCol w="890588">
                  <a:extLst>
                    <a:ext uri="{9D8B030D-6E8A-4147-A177-3AD203B41FA5}">
                      <a16:colId xmlns:a16="http://schemas.microsoft.com/office/drawing/2014/main" xmlns="" val="641160373"/>
                    </a:ext>
                  </a:extLst>
                </a:gridCol>
                <a:gridCol w="1408112">
                  <a:extLst>
                    <a:ext uri="{9D8B030D-6E8A-4147-A177-3AD203B41FA5}">
                      <a16:colId xmlns:a16="http://schemas.microsoft.com/office/drawing/2014/main" xmlns="" val="2005058791"/>
                    </a:ext>
                  </a:extLst>
                </a:gridCol>
                <a:gridCol w="1482725">
                  <a:extLst>
                    <a:ext uri="{9D8B030D-6E8A-4147-A177-3AD203B41FA5}">
                      <a16:colId xmlns:a16="http://schemas.microsoft.com/office/drawing/2014/main" xmlns="" val="2016275635"/>
                    </a:ext>
                  </a:extLst>
                </a:gridCol>
                <a:gridCol w="1482725">
                  <a:extLst>
                    <a:ext uri="{9D8B030D-6E8A-4147-A177-3AD203B41FA5}">
                      <a16:colId xmlns:a16="http://schemas.microsoft.com/office/drawing/2014/main" xmlns="" val="4255017112"/>
                    </a:ext>
                  </a:extLst>
                </a:gridCol>
                <a:gridCol w="1630363">
                  <a:extLst>
                    <a:ext uri="{9D8B030D-6E8A-4147-A177-3AD203B41FA5}">
                      <a16:colId xmlns:a16="http://schemas.microsoft.com/office/drawing/2014/main" xmlns="" val="3518986916"/>
                    </a:ext>
                  </a:extLst>
                </a:gridCol>
                <a:gridCol w="1335087">
                  <a:extLst>
                    <a:ext uri="{9D8B030D-6E8A-4147-A177-3AD203B41FA5}">
                      <a16:colId xmlns:a16="http://schemas.microsoft.com/office/drawing/2014/main" xmlns="" val="2880056161"/>
                    </a:ext>
                  </a:extLst>
                </a:gridCol>
              </a:tblGrid>
              <a:tr h="288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Күн тәртібінің үлгісі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Дүйсенбі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1</a:t>
                      </a:r>
                      <a:r>
                        <a:rPr kumimoji="0" lang="ru-RU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9.</a:t>
                      </a: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12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Сейсенбі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20</a:t>
                      </a: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.12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Сәрсенбі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21</a:t>
                      </a: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.12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Бейсенбі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22</a:t>
                      </a: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.12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Жұма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23</a:t>
                      </a: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.12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4785828"/>
                  </a:ext>
                </a:extLst>
              </a:tr>
              <a:tr h="276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2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Балаларды қабылдау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Балалардың демалыс күндерінен кейінгі көңіл-күйлерін, денсаулығын бақылау. Ауырғандығы туралы анықтамасы болса, қалдырған күндерімен сәйкес тексеріп, медбикеге тапсыру.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421890"/>
                  </a:ext>
                </a:extLst>
              </a:tr>
              <a:tr h="407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Ата-аналармен әңгімелесу, кеңес беру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Баласының денсаулығы, ұйқысының қанғаны туралы сұрау.</a:t>
                      </a:r>
                      <a:endParaRPr kumimoji="0" lang="ru-RU" alt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56421560"/>
                  </a:ext>
                </a:extLst>
              </a:tr>
              <a:tr h="2762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Балалардың дербес әрекеті (баяу қимылды ойындар, үстел үсті ойындары, бейнелеу әрекеті, кітаптар қарау және тағы басқа әрекеттер)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«Сәлемдесе білемін»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Мақсаты: Балаларға сәлемдесу,амандасу туралы түсінік беру. Балаларды сәлемдесе білуге үйрету. Балалар бойындағы жақсы қасиеттерді дамыту. Әдептілікке тәрбиелеу.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Әр бала өз атын айтады (Мысалы, Ару-жан). Барлық басқа балалар, жаңғырық сияқты, оны қайталайды. (сөйлеуді дамыту)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Әнұран</a:t>
                      </a:r>
                      <a:r>
                        <a:rPr kumimoji="0" lang="ru-RU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 айту.</a:t>
                      </a: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(қазақ тілі, қоршаған ортамен танысу)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Жылы сөздер айтамыз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Мақсаты: өзіне деген сенімділікті арттыруға ықпал ету.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Балалар допты шеңберге өткізіп, бір – біріне мақтау айтады-бұл адамға айтқысы келетін жағымды, жылы сөздер. (қоршаған ортамен танысу)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Балалардың қалауы бойынша үстел ойындары.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О.Ақыпбековтің Сәлем берем үлкенге өлеңін әңгімелеу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Мақсаты: балаларды ақынмен таныстыра отыра, өлең жолдарының мағынасын түсіну. Өлеңді  жаттау.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 (көркем әдебиет)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 «Жұмбақты тап»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Мақсаты: балалардың үйлесімді сөйлеуін дамыту, "Қыс қызығы" тақырыбы бойынша сөздік қорын кеңейту. Қыс  туралы жұмбақтар жасыру (сөйлеуді дамыту). 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Балалардың қалауы бойынша үстел ойындары.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Сәлемдесу "Жақсы тілек".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Мақсаты: басқаларға достық қарым-қатынасты дамыту.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Балалар шеңберде тұрып, кезекпен бір-біріне жақсы, жағымды нәрсе тілейді. Баланың тілек айтқан адамның көзіне қарауы өте маңызды (сөйлеуді дамыту).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 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Бірлескен қарым-қатынас: қызықты қысқа мерзімді және ұзақ мерзімді істерді Жобалау (қоршаған әлеммен танысу, сөйлеуді дамыту).</a:t>
                      </a:r>
                      <a:endParaRPr kumimoji="0" lang="ru-RU" altLang="ru-RU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Сюжеттік рөлдік ойын: «Қуыршақты киіндір»</a:t>
                      </a:r>
                      <a:endParaRPr kumimoji="0" lang="ru-RU" alt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Мақсаты: балалардың қыс мезгілінің ерекшелігі туралы түсінігін дамыту. Қуыршақты қыс мезгіліне сай қалай киіндірер едің?. (сөйлеуді дамыту)</a:t>
                      </a:r>
                      <a:endParaRPr kumimoji="0" lang="ru-RU" alt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 </a:t>
                      </a:r>
                      <a:endParaRPr kumimoji="0" lang="ru-RU" alt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Мнемокесте: "Қыс мезгілі"</a:t>
                      </a:r>
                      <a:endParaRPr kumimoji="0" lang="ru-RU" alt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Мақсаты: қыс  мезгілінің пайдасы, ерекшеліктері туралы түсініктерін кеңейту.  (сөйлеуді дамыту). </a:t>
                      </a:r>
                      <a:endParaRPr kumimoji="0" lang="ru-RU" alt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 </a:t>
                      </a:r>
                      <a:endParaRPr kumimoji="0" lang="ru-RU" alt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Балалардың қалауы бойынша үстел ойындары.</a:t>
                      </a:r>
                      <a:endParaRPr kumimoji="0" lang="ru-RU" altLang="ru-RU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30051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643050"/>
          <a:ext cx="8072497" cy="1218548"/>
        </p:xfrm>
        <a:graphic>
          <a:graphicData uri="http://schemas.openxmlformats.org/drawingml/2006/table">
            <a:tbl>
              <a:tblPr/>
              <a:tblGrid>
                <a:gridCol w="153134"/>
                <a:gridCol w="913958"/>
                <a:gridCol w="535434"/>
                <a:gridCol w="458327"/>
                <a:gridCol w="458866"/>
                <a:gridCol w="307350"/>
                <a:gridCol w="458327"/>
                <a:gridCol w="458866"/>
                <a:gridCol w="307350"/>
                <a:gridCol w="458327"/>
                <a:gridCol w="458866"/>
                <a:gridCol w="307350"/>
                <a:gridCol w="307350"/>
                <a:gridCol w="381761"/>
                <a:gridCol w="307350"/>
                <a:gridCol w="382300"/>
                <a:gridCol w="382300"/>
                <a:gridCol w="382300"/>
                <a:gridCol w="652981"/>
              </a:tblGrid>
              <a:tr h="159210">
                <a:tc rowSpan="2">
                  <a:txBody>
                    <a:bodyPr/>
                    <a:lstStyle/>
                    <a:p>
                      <a:pPr marL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2095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R="2095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Бала саны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Дағдылардың қалыптасу деңгейі (%)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Үлгілік оқу бағдарла-масын игерудің жалпы %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8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Денсаулық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Қатынас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Таным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7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Шығармашылық 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Әлеумет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860">
                <a:tc>
                  <a:txBody>
                    <a:bodyPr/>
                    <a:lstStyle/>
                    <a:p>
                      <a:pPr marL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en-US" sz="800" b="1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4860">
                <a:tc>
                  <a:txBody>
                    <a:bodyPr/>
                    <a:lstStyle/>
                    <a:p>
                      <a:pPr marL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МДС «А»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37 %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4860">
                <a:tc>
                  <a:txBody>
                    <a:bodyPr/>
                    <a:lstStyle/>
                    <a:p>
                      <a:pPr marL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36068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І деңгей – 61%            ІІ деңгей – 37 %   ІІІ деңгей - 0%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  <a:tab pos="449580" algn="l"/>
                        </a:tabLst>
                      </a:pP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976" marR="439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0034" y="214290"/>
            <a:ext cx="7929586" cy="12926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r>
              <a:rPr kumimoji="0" lang="kk-KZ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Жиынтық есеп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2021-2022 оқу жылында </a:t>
            </a:r>
            <a:r>
              <a:rPr kumimoji="0" lang="kk-KZ" sz="1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Қостанай қаласы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№ </a:t>
            </a:r>
            <a:r>
              <a:rPr kumimoji="0" lang="kk-KZ" sz="1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ЖББМ Үлгілік оқу бағдарламасы мазмұнын игеруі бойынша </a:t>
            </a:r>
            <a:r>
              <a:rPr kumimoji="0" lang="kk-KZ" sz="1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бастапқы,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аралық, қорытынды (астын сызыңыз) даму мониторингінің нәтижелері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57158" y="3000372"/>
          <a:ext cx="8429685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709192"/>
            <a:ext cx="8496944" cy="3664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Заттық-кеңістіктік дамытушы ортаға қойылатын жалпы талаптар: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қауіпсіз;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қолжетімді;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әртүрлі;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мазмұнды;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көп атқарымды;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өзгермелі;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тартымды. </a:t>
            </a:r>
          </a:p>
        </p:txBody>
      </p:sp>
    </p:spTree>
    <p:extLst>
      <p:ext uri="{BB962C8B-B14F-4D97-AF65-F5344CB8AC3E}">
        <p14:creationId xmlns:p14="http://schemas.microsoft.com/office/powerpoint/2010/main" xmlns="" val="670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980728"/>
            <a:ext cx="8496944" cy="48245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Педагогтер мен басқа да қызметкерлер жұмысының негізгі қағидалары: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оқытудың кіріктірілген тәсілі;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баланы толыққанды дамыту;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ойын арқылы оқытуға баланы тарту;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балаларға өз білімін құрастырушы ретінде қарым-қатынас жасау;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маңызды өзара әрекет арқылы шынайы оқыту;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инклюзивті білім беру кеңістігін құру;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баланың жеке басын құрметтеу;</a:t>
            </a:r>
          </a:p>
          <a:p>
            <a:pPr marL="714375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kk-KZ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баланы дамыту мақсатында күтім жасау.</a:t>
            </a:r>
          </a:p>
        </p:txBody>
      </p:sp>
    </p:spTree>
    <p:extLst>
      <p:ext uri="{BB962C8B-B14F-4D97-AF65-F5344CB8AC3E}">
        <p14:creationId xmlns:p14="http://schemas.microsoft.com/office/powerpoint/2010/main" xmlns="" val="67085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59</TotalTime>
  <Words>854</Words>
  <Application>Microsoft Office PowerPoint</Application>
  <PresentationFormat>Экран (4:3)</PresentationFormat>
  <Paragraphs>237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Воздушный поток</vt:lpstr>
      <vt:lpstr>Диаграмма Microsoft Office Excel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Gulzira</dc:creator>
  <cp:lastModifiedBy>SOCIAL</cp:lastModifiedBy>
  <cp:revision>11</cp:revision>
  <dcterms:created xsi:type="dcterms:W3CDTF">2022-12-24T17:53:01Z</dcterms:created>
  <dcterms:modified xsi:type="dcterms:W3CDTF">2022-12-27T09:42:55Z</dcterms:modified>
</cp:coreProperties>
</file>