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38201A54-B8D7-4908-987F-16CFAEEA1C1F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8DDC8006-A948-4578-862D-B864887E85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788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1A54-B8D7-4908-987F-16CFAEEA1C1F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8006-A948-4578-862D-B864887E85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383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1A54-B8D7-4908-987F-16CFAEEA1C1F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8006-A948-4578-862D-B864887E85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027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1A54-B8D7-4908-987F-16CFAEEA1C1F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8006-A948-4578-862D-B864887E85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2866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1A54-B8D7-4908-987F-16CFAEEA1C1F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8006-A948-4578-862D-B864887E85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09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1A54-B8D7-4908-987F-16CFAEEA1C1F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8006-A948-4578-862D-B864887E85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409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1A54-B8D7-4908-987F-16CFAEEA1C1F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8006-A948-4578-862D-B864887E85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537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1A54-B8D7-4908-987F-16CFAEEA1C1F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8006-A948-4578-862D-B864887E85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87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1A54-B8D7-4908-987F-16CFAEEA1C1F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8006-A948-4578-862D-B864887E85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21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38201A54-B8D7-4908-987F-16CFAEEA1C1F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8DDC8006-A948-4578-862D-B864887E85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194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1A54-B8D7-4908-987F-16CFAEEA1C1F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8006-A948-4578-862D-B864887E85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99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1A54-B8D7-4908-987F-16CFAEEA1C1F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8006-A948-4578-862D-B864887E85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29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1A54-B8D7-4908-987F-16CFAEEA1C1F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8006-A948-4578-862D-B864887E85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815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1A54-B8D7-4908-987F-16CFAEEA1C1F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8006-A948-4578-862D-B864887E85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76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1A54-B8D7-4908-987F-16CFAEEA1C1F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8006-A948-4578-862D-B864887E85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624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1A54-B8D7-4908-987F-16CFAEEA1C1F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8006-A948-4578-862D-B864887E85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653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1A54-B8D7-4908-987F-16CFAEEA1C1F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8006-A948-4578-862D-B864887E85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66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01A54-B8D7-4908-987F-16CFAEEA1C1F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C8006-A948-4578-862D-B864887E85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1224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836712"/>
            <a:ext cx="7200800" cy="4802088"/>
          </a:xfrm>
        </p:spPr>
        <p:txBody>
          <a:bodyPr>
            <a:noAutofit/>
          </a:bodyPr>
          <a:lstStyle/>
          <a:p>
            <a:r>
              <a:rPr lang="kk-K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Күн тәртібінде:</a:t>
            </a:r>
          </a:p>
          <a:p>
            <a:pPr marL="514350" indent="-514350" algn="l">
              <a:buAutoNum type="arabicPeriod"/>
            </a:pPr>
            <a:r>
              <a:rPr lang="kk-K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ҚР Үкіметінің 2022 жылғы 8  тамыздағы №544 Қаулысы, ҚР Үкіметінің 2008 жылғы 25 қаңтардағы №64 Қаулысы(08.08.2022 ж.№544 өзгерістерімен) бойынша көмек алушылар алгоритмі</a:t>
            </a:r>
          </a:p>
          <a:p>
            <a:pPr algn="l"/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kk-KZ" dirty="0"/>
            </a:b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Көмекті алушылар:</a:t>
            </a:r>
            <a:br>
              <a:rPr lang="kk-KZ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kk-KZ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61801" y="1916832"/>
            <a:ext cx="7818015" cy="3541714"/>
          </a:xfrm>
        </p:spPr>
        <p:txBody>
          <a:bodyPr>
            <a:normAutofit fontScale="32500" lnSpcReduction="20000"/>
          </a:bodyPr>
          <a:lstStyle/>
          <a:p>
            <a:r>
              <a:rPr lang="kk-KZ" sz="5900" i="1" dirty="0">
                <a:latin typeface="Times New Roman" pitchFamily="18" charset="0"/>
                <a:cs typeface="Times New Roman" pitchFamily="18" charset="0"/>
              </a:rPr>
              <a:t>АӘК алушылар;(атаулы әлеуметтік көмек, АСП)</a:t>
            </a:r>
          </a:p>
          <a:p>
            <a:r>
              <a:rPr lang="kk-KZ" sz="5900" i="1" dirty="0">
                <a:latin typeface="Times New Roman" pitchFamily="18" charset="0"/>
                <a:cs typeface="Times New Roman" pitchFamily="18" charset="0"/>
              </a:rPr>
              <a:t>Асыраушыларынан айрылғандар;</a:t>
            </a:r>
          </a:p>
          <a:p>
            <a:r>
              <a:rPr lang="kk-KZ" sz="5900" i="1" dirty="0">
                <a:latin typeface="Times New Roman" pitchFamily="18" charset="0"/>
                <a:cs typeface="Times New Roman" pitchFamily="18" charset="0"/>
              </a:rPr>
              <a:t>Табыс көзі күнкөріс деңгейінен төмендер;</a:t>
            </a:r>
          </a:p>
          <a:p>
            <a:r>
              <a:rPr lang="kk-KZ" sz="5900" i="1" dirty="0">
                <a:latin typeface="Times New Roman" pitchFamily="18" charset="0"/>
                <a:cs typeface="Times New Roman" pitchFamily="18" charset="0"/>
              </a:rPr>
              <a:t>Төтенше жағдайға тап болғандар;</a:t>
            </a:r>
          </a:p>
          <a:p>
            <a:r>
              <a:rPr lang="kk-KZ" sz="5900" i="1" dirty="0">
                <a:latin typeface="Times New Roman" pitchFamily="18" charset="0"/>
                <a:cs typeface="Times New Roman" pitchFamily="18" charset="0"/>
              </a:rPr>
              <a:t>Жергілікті кеңес шешімімен енгізілгендер. (басқа категория)</a:t>
            </a:r>
          </a:p>
          <a:p>
            <a:r>
              <a:rPr lang="kk-KZ" sz="5900" i="1" dirty="0">
                <a:latin typeface="Times New Roman" pitchFamily="18" charset="0"/>
                <a:cs typeface="Times New Roman" pitchFamily="18" charset="0"/>
              </a:rPr>
              <a:t>Осы категориядағылар әр оқушыға  40.567 теңге алады.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Алгоритм: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Ата-анадан өтініш(сома және көмек түрі көрсетілуі керек);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Өтініш берушінің жеке счеты;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Мәртебесін көрсететін құжаттар.</a:t>
            </a:r>
          </a:p>
          <a:p>
            <a:endParaRPr lang="kk-KZ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Құжаттарды қарастыру: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k-KZ" sz="3500" i="1" dirty="0">
                <a:latin typeface="Times New Roman" pitchFamily="18" charset="0"/>
                <a:cs typeface="Times New Roman" pitchFamily="18" charset="0"/>
              </a:rPr>
              <a:t>Өтініш қажетті құжаттармен бірге журналға тіркеледі, басшы есепшіге немесе әлеуметтік педагогқа жібереді. Орындау мерзімі-өтініш күні;</a:t>
            </a:r>
          </a:p>
          <a:p>
            <a:r>
              <a:rPr lang="kk-KZ" sz="3500" i="1" dirty="0">
                <a:latin typeface="Times New Roman" pitchFamily="18" charset="0"/>
                <a:cs typeface="Times New Roman" pitchFamily="18" charset="0"/>
              </a:rPr>
              <a:t>Өтініш 15 жұмыс күн ішінде қарастырылады. Әкімшілік өтініш берушіге жауабын береді;</a:t>
            </a:r>
          </a:p>
          <a:p>
            <a:r>
              <a:rPr lang="kk-KZ" sz="3500" i="1" dirty="0">
                <a:latin typeface="Times New Roman" pitchFamily="18" charset="0"/>
                <a:cs typeface="Times New Roman" pitchFamily="18" charset="0"/>
              </a:rPr>
              <a:t>Әкімшілік барлық өтініш қанағаттандырылатындарға бір бұйрық шығарады. Есепші қажетті соманы өтініш беруші счетына жібереді. Орындау мерзімі-жауап беру күні;</a:t>
            </a:r>
          </a:p>
          <a:p>
            <a:endParaRPr lang="kk-KZ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kk-KZ" i="1" dirty="0">
                <a:latin typeface="Times New Roman" pitchFamily="18" charset="0"/>
                <a:cs typeface="Times New Roman" pitchFamily="18" charset="0"/>
              </a:rPr>
              <a:t>Өтініш беруші өтініште көрсетілген бойынша киім, аяқ киім, мектепке қажетті құралдар алады. Орындау мерзімі-15 жұмыс күні;</a:t>
            </a:r>
          </a:p>
          <a:p>
            <a:r>
              <a:rPr lang="kk-KZ" i="1" dirty="0">
                <a:latin typeface="Times New Roman" pitchFamily="18" charset="0"/>
                <a:cs typeface="Times New Roman" pitchFamily="18" charset="0"/>
              </a:rPr>
              <a:t>Өтініш беруші әлеуметтік педагогқа алынған заттарының квитанциясын, төлем чек, түбіртектер,алынған зат фотосын 15 жұмыс күн ішінде тапсыруы қажет.</a:t>
            </a:r>
          </a:p>
          <a:p>
            <a:endParaRPr lang="kk-KZ" dirty="0"/>
          </a:p>
          <a:p>
            <a:endParaRPr lang="kk-KZ" dirty="0"/>
          </a:p>
          <a:p>
            <a:endParaRPr lang="kk-KZ" dirty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319</TotalTime>
  <Words>199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Tw Cen MT</vt:lpstr>
      <vt:lpstr>Контур</vt:lpstr>
      <vt:lpstr>Презентация PowerPoint</vt:lpstr>
      <vt:lpstr> Көмекті алушылар:  </vt:lpstr>
      <vt:lpstr>Алгоритм:</vt:lpstr>
      <vt:lpstr>Құжаттарды қарастыру: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Admin1</cp:lastModifiedBy>
  <cp:revision>23</cp:revision>
  <dcterms:created xsi:type="dcterms:W3CDTF">2022-08-15T05:52:02Z</dcterms:created>
  <dcterms:modified xsi:type="dcterms:W3CDTF">2023-03-02T03:00:11Z</dcterms:modified>
</cp:coreProperties>
</file>